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43891200" cy="32918400"/>
  <p:notesSz cx="38815963" cy="30270450"/>
  <p:defaultTextStyle>
    <a:defPPr>
      <a:defRPr lang="en-US"/>
    </a:defPPr>
    <a:lvl1pPr algn="l" rtl="0" fontAlgn="base">
      <a:spcBef>
        <a:spcPct val="0"/>
      </a:spcBef>
      <a:spcAft>
        <a:spcPct val="0"/>
      </a:spcAft>
      <a:defRPr sz="2400" kern="1200" baseline="30000">
        <a:solidFill>
          <a:schemeClr val="tx1"/>
        </a:solidFill>
        <a:latin typeface="Times New Roman" charset="0"/>
        <a:ea typeface="ＭＳ Ｐゴシック" charset="0"/>
        <a:cs typeface="ＭＳ Ｐゴシック" charset="0"/>
      </a:defRPr>
    </a:lvl1pPr>
    <a:lvl2pPr marL="457200" algn="l" rtl="0" fontAlgn="base">
      <a:spcBef>
        <a:spcPct val="0"/>
      </a:spcBef>
      <a:spcAft>
        <a:spcPct val="0"/>
      </a:spcAft>
      <a:defRPr sz="2400" kern="1200" baseline="30000">
        <a:solidFill>
          <a:schemeClr val="tx1"/>
        </a:solidFill>
        <a:latin typeface="Times New Roman" charset="0"/>
        <a:ea typeface="ＭＳ Ｐゴシック" charset="0"/>
        <a:cs typeface="ＭＳ Ｐゴシック" charset="0"/>
      </a:defRPr>
    </a:lvl2pPr>
    <a:lvl3pPr marL="914400" algn="l" rtl="0" fontAlgn="base">
      <a:spcBef>
        <a:spcPct val="0"/>
      </a:spcBef>
      <a:spcAft>
        <a:spcPct val="0"/>
      </a:spcAft>
      <a:defRPr sz="2400" kern="1200" baseline="30000">
        <a:solidFill>
          <a:schemeClr val="tx1"/>
        </a:solidFill>
        <a:latin typeface="Times New Roman" charset="0"/>
        <a:ea typeface="ＭＳ Ｐゴシック" charset="0"/>
        <a:cs typeface="ＭＳ Ｐゴシック" charset="0"/>
      </a:defRPr>
    </a:lvl3pPr>
    <a:lvl4pPr marL="1371600" algn="l" rtl="0" fontAlgn="base">
      <a:spcBef>
        <a:spcPct val="0"/>
      </a:spcBef>
      <a:spcAft>
        <a:spcPct val="0"/>
      </a:spcAft>
      <a:defRPr sz="2400" kern="1200" baseline="30000">
        <a:solidFill>
          <a:schemeClr val="tx1"/>
        </a:solidFill>
        <a:latin typeface="Times New Roman" charset="0"/>
        <a:ea typeface="ＭＳ Ｐゴシック" charset="0"/>
        <a:cs typeface="ＭＳ Ｐゴシック" charset="0"/>
      </a:defRPr>
    </a:lvl4pPr>
    <a:lvl5pPr marL="1828800" algn="l" rtl="0" fontAlgn="base">
      <a:spcBef>
        <a:spcPct val="0"/>
      </a:spcBef>
      <a:spcAft>
        <a:spcPct val="0"/>
      </a:spcAft>
      <a:defRPr sz="2400" kern="1200" baseline="30000">
        <a:solidFill>
          <a:schemeClr val="tx1"/>
        </a:solidFill>
        <a:latin typeface="Times New Roman" charset="0"/>
        <a:ea typeface="ＭＳ Ｐゴシック" charset="0"/>
        <a:cs typeface="ＭＳ Ｐゴシック" charset="0"/>
      </a:defRPr>
    </a:lvl5pPr>
    <a:lvl6pPr marL="2286000" algn="l" defTabSz="457200" rtl="0" eaLnBrk="1" latinLnBrk="0" hangingPunct="1">
      <a:defRPr sz="2400" kern="1200" baseline="30000">
        <a:solidFill>
          <a:schemeClr val="tx1"/>
        </a:solidFill>
        <a:latin typeface="Times New Roman" charset="0"/>
        <a:ea typeface="ＭＳ Ｐゴシック" charset="0"/>
        <a:cs typeface="ＭＳ Ｐゴシック" charset="0"/>
      </a:defRPr>
    </a:lvl6pPr>
    <a:lvl7pPr marL="2743200" algn="l" defTabSz="457200" rtl="0" eaLnBrk="1" latinLnBrk="0" hangingPunct="1">
      <a:defRPr sz="2400" kern="1200" baseline="30000">
        <a:solidFill>
          <a:schemeClr val="tx1"/>
        </a:solidFill>
        <a:latin typeface="Times New Roman" charset="0"/>
        <a:ea typeface="ＭＳ Ｐゴシック" charset="0"/>
        <a:cs typeface="ＭＳ Ｐゴシック" charset="0"/>
      </a:defRPr>
    </a:lvl7pPr>
    <a:lvl8pPr marL="3200400" algn="l" defTabSz="457200" rtl="0" eaLnBrk="1" latinLnBrk="0" hangingPunct="1">
      <a:defRPr sz="2400" kern="1200" baseline="30000">
        <a:solidFill>
          <a:schemeClr val="tx1"/>
        </a:solidFill>
        <a:latin typeface="Times New Roman" charset="0"/>
        <a:ea typeface="ＭＳ Ｐゴシック" charset="0"/>
        <a:cs typeface="ＭＳ Ｐゴシック" charset="0"/>
      </a:defRPr>
    </a:lvl8pPr>
    <a:lvl9pPr marL="3657600" algn="l" defTabSz="457200" rtl="0" eaLnBrk="1" latinLnBrk="0" hangingPunct="1">
      <a:defRPr sz="2400" kern="1200" baseline="30000">
        <a:solidFill>
          <a:schemeClr val="tx1"/>
        </a:solidFill>
        <a:latin typeface="Times New Roman"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0735">
          <p15:clr>
            <a:srgbClr val="A4A3A4"/>
          </p15:clr>
        </p15:guide>
        <p15:guide id="2" pos="9432" userDrawn="1">
          <p15:clr>
            <a:srgbClr val="A4A3A4"/>
          </p15:clr>
        </p15:guide>
        <p15:guide id="3" pos="18480" userDrawn="1">
          <p15:clr>
            <a:srgbClr val="A4A3A4"/>
          </p15:clr>
        </p15:guide>
      </p15:sldGuideLst>
    </p:ext>
    <p:ext uri="{2D200454-40CA-4A62-9FC3-DE9A4176ACB9}">
      <p15:notesGuideLst xmlns:p15="http://schemas.microsoft.com/office/powerpoint/2012/main">
        <p15:guide id="1" orient="horz" pos="9534">
          <p15:clr>
            <a:srgbClr val="A4A3A4"/>
          </p15:clr>
        </p15:guide>
        <p15:guide id="2" pos="1222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AEC9FA"/>
    <a:srgbClr val="8BDDCD"/>
    <a:srgbClr val="C1D6E9"/>
    <a:srgbClr val="90BBD8"/>
    <a:srgbClr val="81A9BC"/>
    <a:srgbClr val="BADDA8"/>
    <a:srgbClr val="5CB9AA"/>
    <a:srgbClr val="B0E0A6"/>
    <a:srgbClr val="4DBEFE"/>
    <a:srgbClr val="C2010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9524"/>
    <p:restoredTop sz="96731" autoAdjust="0"/>
  </p:normalViewPr>
  <p:slideViewPr>
    <p:cSldViewPr snapToGrid="0">
      <p:cViewPr>
        <p:scale>
          <a:sx n="66" d="100"/>
          <a:sy n="66" d="100"/>
        </p:scale>
        <p:origin x="480" y="176"/>
      </p:cViewPr>
      <p:guideLst>
        <p:guide orient="horz" pos="20735"/>
        <p:guide pos="9432"/>
        <p:guide pos="184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24" d="100"/>
          <a:sy n="24" d="100"/>
        </p:scale>
        <p:origin x="-952" y="-160"/>
      </p:cViewPr>
      <p:guideLst>
        <p:guide orient="horz" pos="9534"/>
        <p:guide pos="12225"/>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1026"/>
          <p:cNvSpPr>
            <a:spLocks noGrp="1" noChangeArrowheads="1"/>
          </p:cNvSpPr>
          <p:nvPr>
            <p:ph type="hdr" sz="quarter"/>
          </p:nvPr>
        </p:nvSpPr>
        <p:spPr bwMode="auto">
          <a:xfrm>
            <a:off x="0" y="0"/>
            <a:ext cx="16827500" cy="1517650"/>
          </a:xfrm>
          <a:prstGeom prst="rect">
            <a:avLst/>
          </a:prstGeom>
          <a:noFill/>
          <a:ln w="9525">
            <a:noFill/>
            <a:miter lim="800000"/>
            <a:headEnd/>
            <a:tailEnd/>
          </a:ln>
          <a:effectLst/>
        </p:spPr>
        <p:txBody>
          <a:bodyPr vert="horz" wrap="square" lIns="746329" tIns="373166" rIns="746329" bIns="373166" numCol="1" anchor="t" anchorCtr="0" compatLnSpc="1">
            <a:prstTxWarp prst="textNoShape">
              <a:avLst/>
            </a:prstTxWarp>
          </a:bodyPr>
          <a:lstStyle>
            <a:lvl1pPr defTabSz="7466108">
              <a:defRPr sz="9800" baseline="0">
                <a:latin typeface="Times New Roman" pitchFamily="18" charset="0"/>
                <a:ea typeface="+mn-ea"/>
                <a:cs typeface="+mn-cs"/>
              </a:defRPr>
            </a:lvl1pPr>
          </a:lstStyle>
          <a:p>
            <a:pPr>
              <a:defRPr/>
            </a:pPr>
            <a:endParaRPr lang="en-US"/>
          </a:p>
        </p:txBody>
      </p:sp>
      <p:sp>
        <p:nvSpPr>
          <p:cNvPr id="4099" name="Rectangle 1027"/>
          <p:cNvSpPr>
            <a:spLocks noGrp="1" noChangeArrowheads="1"/>
          </p:cNvSpPr>
          <p:nvPr>
            <p:ph type="dt" sz="quarter" idx="1"/>
          </p:nvPr>
        </p:nvSpPr>
        <p:spPr bwMode="auto">
          <a:xfrm>
            <a:off x="21988463" y="0"/>
            <a:ext cx="16827500" cy="1517650"/>
          </a:xfrm>
          <a:prstGeom prst="rect">
            <a:avLst/>
          </a:prstGeom>
          <a:noFill/>
          <a:ln w="9525">
            <a:noFill/>
            <a:miter lim="800000"/>
            <a:headEnd/>
            <a:tailEnd/>
          </a:ln>
          <a:effectLst/>
        </p:spPr>
        <p:txBody>
          <a:bodyPr vert="horz" wrap="square" lIns="746329" tIns="373166" rIns="746329" bIns="373166" numCol="1" anchor="t" anchorCtr="0" compatLnSpc="1">
            <a:prstTxWarp prst="textNoShape">
              <a:avLst/>
            </a:prstTxWarp>
          </a:bodyPr>
          <a:lstStyle>
            <a:lvl1pPr algn="r" defTabSz="7466108">
              <a:defRPr sz="9800" baseline="0">
                <a:latin typeface="Times New Roman" pitchFamily="18" charset="0"/>
                <a:ea typeface="+mn-ea"/>
                <a:cs typeface="+mn-cs"/>
              </a:defRPr>
            </a:lvl1pPr>
          </a:lstStyle>
          <a:p>
            <a:pPr>
              <a:defRPr/>
            </a:pPr>
            <a:endParaRPr lang="en-US"/>
          </a:p>
        </p:txBody>
      </p:sp>
      <p:sp>
        <p:nvSpPr>
          <p:cNvPr id="4100" name="Rectangle 1028"/>
          <p:cNvSpPr>
            <a:spLocks noGrp="1" noChangeArrowheads="1"/>
          </p:cNvSpPr>
          <p:nvPr>
            <p:ph type="ftr" sz="quarter" idx="2"/>
          </p:nvPr>
        </p:nvSpPr>
        <p:spPr bwMode="auto">
          <a:xfrm>
            <a:off x="0" y="28752800"/>
            <a:ext cx="16827500" cy="1517650"/>
          </a:xfrm>
          <a:prstGeom prst="rect">
            <a:avLst/>
          </a:prstGeom>
          <a:noFill/>
          <a:ln w="9525">
            <a:noFill/>
            <a:miter lim="800000"/>
            <a:headEnd/>
            <a:tailEnd/>
          </a:ln>
          <a:effectLst/>
        </p:spPr>
        <p:txBody>
          <a:bodyPr vert="horz" wrap="square" lIns="746329" tIns="373166" rIns="746329" bIns="373166" numCol="1" anchor="b" anchorCtr="0" compatLnSpc="1">
            <a:prstTxWarp prst="textNoShape">
              <a:avLst/>
            </a:prstTxWarp>
          </a:bodyPr>
          <a:lstStyle>
            <a:lvl1pPr defTabSz="7466108">
              <a:defRPr sz="9800" baseline="0">
                <a:latin typeface="Times New Roman" pitchFamily="18" charset="0"/>
                <a:ea typeface="+mn-ea"/>
                <a:cs typeface="+mn-cs"/>
              </a:defRPr>
            </a:lvl1pPr>
          </a:lstStyle>
          <a:p>
            <a:pPr>
              <a:defRPr/>
            </a:pPr>
            <a:endParaRPr lang="en-US"/>
          </a:p>
        </p:txBody>
      </p:sp>
      <p:sp>
        <p:nvSpPr>
          <p:cNvPr id="4101" name="Rectangle 1029"/>
          <p:cNvSpPr>
            <a:spLocks noGrp="1" noChangeArrowheads="1"/>
          </p:cNvSpPr>
          <p:nvPr>
            <p:ph type="sldNum" sz="quarter" idx="3"/>
          </p:nvPr>
        </p:nvSpPr>
        <p:spPr bwMode="auto">
          <a:xfrm>
            <a:off x="21988463" y="28752800"/>
            <a:ext cx="16827500" cy="1517650"/>
          </a:xfrm>
          <a:prstGeom prst="rect">
            <a:avLst/>
          </a:prstGeom>
          <a:noFill/>
          <a:ln w="9525">
            <a:noFill/>
            <a:miter lim="800000"/>
            <a:headEnd/>
            <a:tailEnd/>
          </a:ln>
          <a:effectLst/>
        </p:spPr>
        <p:txBody>
          <a:bodyPr vert="horz" wrap="square" lIns="746329" tIns="373166" rIns="746329" bIns="373166" numCol="1" anchor="b" anchorCtr="0" compatLnSpc="1">
            <a:prstTxWarp prst="textNoShape">
              <a:avLst/>
            </a:prstTxWarp>
          </a:bodyPr>
          <a:lstStyle>
            <a:lvl1pPr algn="r" defTabSz="7466013">
              <a:defRPr sz="9800" baseline="0" smtClean="0"/>
            </a:lvl1pPr>
          </a:lstStyle>
          <a:p>
            <a:pPr>
              <a:defRPr/>
            </a:pPr>
            <a:fld id="{83B743B2-2B4B-FC4B-B916-E13484A23A85}" type="slidenum">
              <a:rPr lang="en-US"/>
              <a:pPr>
                <a:defRPr/>
              </a:pPr>
              <a:t>‹#›</a:t>
            </a:fld>
            <a:endParaRPr lang="en-US"/>
          </a:p>
        </p:txBody>
      </p:sp>
    </p:spTree>
    <p:extLst>
      <p:ext uri="{BB962C8B-B14F-4D97-AF65-F5344CB8AC3E}">
        <p14:creationId xmlns:p14="http://schemas.microsoft.com/office/powerpoint/2010/main" val="856130209"/>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6819563" cy="1512888"/>
          </a:xfrm>
          <a:prstGeom prst="rect">
            <a:avLst/>
          </a:prstGeom>
        </p:spPr>
        <p:txBody>
          <a:bodyPr vert="horz" lIns="91440" tIns="45720" rIns="91440" bIns="45720" rtlCol="0"/>
          <a:lstStyle>
            <a:lvl1pPr algn="l">
              <a:defRPr sz="1200">
                <a:latin typeface="Times New Roman" pitchFamily="-109" charset="0"/>
                <a:ea typeface="+mn-ea"/>
                <a:cs typeface="+mn-cs"/>
              </a:defRPr>
            </a:lvl1pPr>
          </a:lstStyle>
          <a:p>
            <a:pPr>
              <a:defRPr/>
            </a:pPr>
            <a:endParaRPr lang="en-US"/>
          </a:p>
        </p:txBody>
      </p:sp>
      <p:sp>
        <p:nvSpPr>
          <p:cNvPr id="3" name="Date Placeholder 2"/>
          <p:cNvSpPr>
            <a:spLocks noGrp="1"/>
          </p:cNvSpPr>
          <p:nvPr>
            <p:ph type="dt" idx="1"/>
          </p:nvPr>
        </p:nvSpPr>
        <p:spPr>
          <a:xfrm>
            <a:off x="21986875" y="0"/>
            <a:ext cx="16819563" cy="1512888"/>
          </a:xfrm>
          <a:prstGeom prst="rect">
            <a:avLst/>
          </a:prstGeom>
        </p:spPr>
        <p:txBody>
          <a:bodyPr vert="horz" wrap="square" lIns="91440" tIns="45720" rIns="91440" bIns="45720" numCol="1" anchor="t" anchorCtr="0" compatLnSpc="1">
            <a:prstTxWarp prst="textNoShape">
              <a:avLst/>
            </a:prstTxWarp>
          </a:bodyPr>
          <a:lstStyle>
            <a:lvl1pPr algn="r">
              <a:defRPr sz="1200" smtClean="0"/>
            </a:lvl1pPr>
          </a:lstStyle>
          <a:p>
            <a:pPr>
              <a:defRPr/>
            </a:pPr>
            <a:fld id="{1FF6A05B-6237-9245-BCDB-BF44C1B723E7}" type="datetime1">
              <a:rPr lang="en-US"/>
              <a:pPr>
                <a:defRPr/>
              </a:pPr>
              <a:t>5/22/19</a:t>
            </a:fld>
            <a:endParaRPr lang="en-US"/>
          </a:p>
        </p:txBody>
      </p:sp>
      <p:sp>
        <p:nvSpPr>
          <p:cNvPr id="4" name="Slide Image Placeholder 3"/>
          <p:cNvSpPr>
            <a:spLocks noGrp="1" noRot="1" noChangeAspect="1"/>
          </p:cNvSpPr>
          <p:nvPr>
            <p:ph type="sldImg" idx="2"/>
          </p:nvPr>
        </p:nvSpPr>
        <p:spPr>
          <a:xfrm>
            <a:off x="11841163" y="2270125"/>
            <a:ext cx="15133637" cy="11352213"/>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3881438" y="14377988"/>
            <a:ext cx="31053087" cy="13622337"/>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28751213"/>
            <a:ext cx="16819563" cy="1514475"/>
          </a:xfrm>
          <a:prstGeom prst="rect">
            <a:avLst/>
          </a:prstGeom>
        </p:spPr>
        <p:txBody>
          <a:bodyPr vert="horz" lIns="91440" tIns="45720" rIns="91440" bIns="45720" rtlCol="0" anchor="b"/>
          <a:lstStyle>
            <a:lvl1pPr algn="l">
              <a:defRPr sz="1200">
                <a:latin typeface="Times New Roman" pitchFamily="-109"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21986875" y="28751213"/>
            <a:ext cx="16819563" cy="1514475"/>
          </a:xfrm>
          <a:prstGeom prst="rect">
            <a:avLst/>
          </a:prstGeom>
        </p:spPr>
        <p:txBody>
          <a:bodyPr vert="horz" wrap="square" lIns="91440" tIns="45720" rIns="91440" bIns="45720" numCol="1" anchor="b" anchorCtr="0" compatLnSpc="1">
            <a:prstTxWarp prst="textNoShape">
              <a:avLst/>
            </a:prstTxWarp>
          </a:bodyPr>
          <a:lstStyle>
            <a:lvl1pPr algn="r">
              <a:defRPr sz="1200" smtClean="0"/>
            </a:lvl1pPr>
          </a:lstStyle>
          <a:p>
            <a:pPr>
              <a:defRPr/>
            </a:pPr>
            <a:fld id="{F6619CB2-7710-3445-A244-DDE3B986E032}" type="slidenum">
              <a:rPr lang="en-US"/>
              <a:pPr>
                <a:defRPr/>
              </a:pPr>
              <a:t>‹#›</a:t>
            </a:fld>
            <a:endParaRPr lang="en-US"/>
          </a:p>
        </p:txBody>
      </p:sp>
    </p:spTree>
    <p:extLst>
      <p:ext uri="{BB962C8B-B14F-4D97-AF65-F5344CB8AC3E}">
        <p14:creationId xmlns:p14="http://schemas.microsoft.com/office/powerpoint/2010/main" val="2054940641"/>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5" charset="-128"/>
        <a:cs typeface="ＭＳ Ｐゴシック" pitchFamily="-105"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5"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5"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5"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F6619CB2-7710-3445-A244-DDE3B986E032}" type="slidenum">
              <a:rPr lang="en-US" smtClean="0"/>
              <a:pPr>
                <a:defRPr/>
              </a:pPr>
              <a:t>1</a:t>
            </a:fld>
            <a:endParaRPr lang="en-US"/>
          </a:p>
        </p:txBody>
      </p:sp>
    </p:spTree>
    <p:extLst>
      <p:ext uri="{BB962C8B-B14F-4D97-AF65-F5344CB8AC3E}">
        <p14:creationId xmlns:p14="http://schemas.microsoft.com/office/powerpoint/2010/main" val="7264336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6" y="10226676"/>
            <a:ext cx="37306250" cy="7054850"/>
          </a:xfrm>
        </p:spPr>
        <p:txBody>
          <a:bodyPr/>
          <a:lstStyle/>
          <a:p>
            <a:r>
              <a:rPr lang="en-US"/>
              <a:t>Click to edit Master title style</a:t>
            </a:r>
          </a:p>
        </p:txBody>
      </p:sp>
      <p:sp>
        <p:nvSpPr>
          <p:cNvPr id="3" name="Subtitle 2"/>
          <p:cNvSpPr>
            <a:spLocks noGrp="1"/>
          </p:cNvSpPr>
          <p:nvPr>
            <p:ph type="subTitle" idx="1"/>
          </p:nvPr>
        </p:nvSpPr>
        <p:spPr>
          <a:xfrm>
            <a:off x="6583364" y="18653126"/>
            <a:ext cx="30724474" cy="84137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A4DB2F1E-A697-E042-BBA7-6FA8A9267393}" type="slidenum">
              <a:rPr lang="en-US"/>
              <a:pPr>
                <a:defRPr/>
              </a:pPr>
              <a:t>‹#›</a:t>
            </a:fld>
            <a:endParaRPr lang="en-US"/>
          </a:p>
        </p:txBody>
      </p:sp>
    </p:spTree>
    <p:extLst>
      <p:ext uri="{BB962C8B-B14F-4D97-AF65-F5344CB8AC3E}">
        <p14:creationId xmlns:p14="http://schemas.microsoft.com/office/powerpoint/2010/main" val="8298218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843DDA1-A582-B946-964A-DD47BC86AC9D}" type="slidenum">
              <a:rPr lang="en-US"/>
              <a:pPr>
                <a:defRPr/>
              </a:pPr>
              <a:t>‹#›</a:t>
            </a:fld>
            <a:endParaRPr lang="en-US"/>
          </a:p>
        </p:txBody>
      </p:sp>
    </p:spTree>
    <p:extLst>
      <p:ext uri="{BB962C8B-B14F-4D97-AF65-F5344CB8AC3E}">
        <p14:creationId xmlns:p14="http://schemas.microsoft.com/office/powerpoint/2010/main" val="523780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272163" y="2925764"/>
            <a:ext cx="9326563" cy="263350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292475" y="2925764"/>
            <a:ext cx="27827288" cy="263350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94BF9254-E846-0D41-80EE-5273C0B31DDB}" type="slidenum">
              <a:rPr lang="en-US"/>
              <a:pPr>
                <a:defRPr/>
              </a:pPr>
              <a:t>‹#›</a:t>
            </a:fld>
            <a:endParaRPr lang="en-US"/>
          </a:p>
        </p:txBody>
      </p:sp>
    </p:spTree>
    <p:extLst>
      <p:ext uri="{BB962C8B-B14F-4D97-AF65-F5344CB8AC3E}">
        <p14:creationId xmlns:p14="http://schemas.microsoft.com/office/powerpoint/2010/main" val="544574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C91C6FED-D281-9F4A-AEBB-4B94AA57F89E}" type="slidenum">
              <a:rPr lang="en-US"/>
              <a:pPr>
                <a:defRPr/>
              </a:pPr>
              <a:t>‹#›</a:t>
            </a:fld>
            <a:endParaRPr lang="en-US"/>
          </a:p>
        </p:txBody>
      </p:sp>
    </p:spTree>
    <p:extLst>
      <p:ext uri="{BB962C8B-B14F-4D97-AF65-F5344CB8AC3E}">
        <p14:creationId xmlns:p14="http://schemas.microsoft.com/office/powerpoint/2010/main" val="3276500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3439"/>
            <a:ext cx="37307838" cy="653732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1" y="13952538"/>
            <a:ext cx="37307838" cy="72009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BCA7541-F479-9240-AD72-E94CAA1AB469}" type="slidenum">
              <a:rPr lang="en-US"/>
              <a:pPr>
                <a:defRPr/>
              </a:pPr>
              <a:t>‹#›</a:t>
            </a:fld>
            <a:endParaRPr lang="en-US"/>
          </a:p>
        </p:txBody>
      </p:sp>
    </p:spTree>
    <p:extLst>
      <p:ext uri="{BB962C8B-B14F-4D97-AF65-F5344CB8AC3E}">
        <p14:creationId xmlns:p14="http://schemas.microsoft.com/office/powerpoint/2010/main" val="287585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292477" y="9509126"/>
            <a:ext cx="18576925" cy="19751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1" y="9509126"/>
            <a:ext cx="18576925" cy="197516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C28A0952-41EF-9441-B917-A4557720ADF5}" type="slidenum">
              <a:rPr lang="en-US"/>
              <a:pPr>
                <a:defRPr/>
              </a:pPr>
              <a:t>‹#›</a:t>
            </a:fld>
            <a:endParaRPr lang="en-US"/>
          </a:p>
        </p:txBody>
      </p:sp>
    </p:spTree>
    <p:extLst>
      <p:ext uri="{BB962C8B-B14F-4D97-AF65-F5344CB8AC3E}">
        <p14:creationId xmlns:p14="http://schemas.microsoft.com/office/powerpoint/2010/main" val="2185678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6" y="1317625"/>
            <a:ext cx="39503351"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3926" y="7369177"/>
            <a:ext cx="19392900"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6" y="10439401"/>
            <a:ext cx="19392900"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40" y="7369177"/>
            <a:ext cx="19400837"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40" y="10439401"/>
            <a:ext cx="19400837"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D4099898-9C37-064D-AE26-E58FF114E5AF}" type="slidenum">
              <a:rPr lang="en-US"/>
              <a:pPr>
                <a:defRPr/>
              </a:pPr>
              <a:t>‹#›</a:t>
            </a:fld>
            <a:endParaRPr lang="en-US"/>
          </a:p>
        </p:txBody>
      </p:sp>
    </p:spTree>
    <p:extLst>
      <p:ext uri="{BB962C8B-B14F-4D97-AF65-F5344CB8AC3E}">
        <p14:creationId xmlns:p14="http://schemas.microsoft.com/office/powerpoint/2010/main" val="3049312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C1739510-8DFC-B447-AAC5-3F865FD348F5}" type="slidenum">
              <a:rPr lang="en-US"/>
              <a:pPr>
                <a:defRPr/>
              </a:pPr>
              <a:t>‹#›</a:t>
            </a:fld>
            <a:endParaRPr lang="en-US"/>
          </a:p>
        </p:txBody>
      </p:sp>
    </p:spTree>
    <p:extLst>
      <p:ext uri="{BB962C8B-B14F-4D97-AF65-F5344CB8AC3E}">
        <p14:creationId xmlns:p14="http://schemas.microsoft.com/office/powerpoint/2010/main" val="971698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F382AF77-64F7-834F-AA1E-8D3B2B3D6E4A}" type="slidenum">
              <a:rPr lang="en-US"/>
              <a:pPr>
                <a:defRPr/>
              </a:pPr>
              <a:t>‹#›</a:t>
            </a:fld>
            <a:endParaRPr lang="en-US"/>
          </a:p>
        </p:txBody>
      </p:sp>
    </p:spTree>
    <p:extLst>
      <p:ext uri="{BB962C8B-B14F-4D97-AF65-F5344CB8AC3E}">
        <p14:creationId xmlns:p14="http://schemas.microsoft.com/office/powerpoint/2010/main" val="2470938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6" y="1311275"/>
            <a:ext cx="14439900" cy="5576889"/>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875" y="1311276"/>
            <a:ext cx="24536401" cy="280939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6" y="6888163"/>
            <a:ext cx="14439900" cy="225171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49D83FF9-EB81-DE4A-8993-BB3F99E591EA}" type="slidenum">
              <a:rPr lang="en-US"/>
              <a:pPr>
                <a:defRPr/>
              </a:pPr>
              <a:t>‹#›</a:t>
            </a:fld>
            <a:endParaRPr lang="en-US"/>
          </a:p>
        </p:txBody>
      </p:sp>
    </p:spTree>
    <p:extLst>
      <p:ext uri="{BB962C8B-B14F-4D97-AF65-F5344CB8AC3E}">
        <p14:creationId xmlns:p14="http://schemas.microsoft.com/office/powerpoint/2010/main" val="361660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5" y="23042564"/>
            <a:ext cx="26335037" cy="2720975"/>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665" y="2941639"/>
            <a:ext cx="26335037" cy="197500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2665" y="25763539"/>
            <a:ext cx="26335037" cy="38623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3D22D089-EED0-414A-8583-B8423F456D80}" type="slidenum">
              <a:rPr lang="en-US"/>
              <a:pPr>
                <a:defRPr/>
              </a:pPr>
              <a:t>‹#›</a:t>
            </a:fld>
            <a:endParaRPr lang="en-US"/>
          </a:p>
        </p:txBody>
      </p:sp>
    </p:spTree>
    <p:extLst>
      <p:ext uri="{BB962C8B-B14F-4D97-AF65-F5344CB8AC3E}">
        <p14:creationId xmlns:p14="http://schemas.microsoft.com/office/powerpoint/2010/main" val="2927566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291419" y="2925366"/>
            <a:ext cx="37308367" cy="5486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438912" tIns="219456" rIns="438912" bIns="219456"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3291419" y="9509523"/>
            <a:ext cx="37308367" cy="197512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438912" tIns="219456" rIns="438912" bIns="21945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3291417" y="29993035"/>
            <a:ext cx="9144000" cy="2193131"/>
          </a:xfrm>
          <a:prstGeom prst="rect">
            <a:avLst/>
          </a:prstGeom>
          <a:noFill/>
          <a:ln w="9525">
            <a:noFill/>
            <a:miter lim="800000"/>
            <a:headEnd/>
            <a:tailEnd/>
          </a:ln>
          <a:effectLst/>
        </p:spPr>
        <p:txBody>
          <a:bodyPr vert="horz" wrap="square" lIns="438912" tIns="219456" rIns="438912" bIns="219456" numCol="1" anchor="t" anchorCtr="0" compatLnSpc="1">
            <a:prstTxWarp prst="textNoShape">
              <a:avLst/>
            </a:prstTxWarp>
          </a:bodyPr>
          <a:lstStyle>
            <a:lvl1pPr>
              <a:defRPr sz="6700" baseline="0">
                <a:latin typeface="Times New Roman" pitchFamily="18" charset="0"/>
                <a:ea typeface="+mn-ea"/>
                <a:cs typeface="+mn-cs"/>
              </a:defRPr>
            </a:lvl1pPr>
          </a:lstStyle>
          <a:p>
            <a:pPr>
              <a:defRPr/>
            </a:pPr>
            <a:endParaRPr lang="en-US"/>
          </a:p>
        </p:txBody>
      </p:sp>
      <p:sp>
        <p:nvSpPr>
          <p:cNvPr id="1029" name="Rectangle 5"/>
          <p:cNvSpPr>
            <a:spLocks noGrp="1" noChangeArrowheads="1"/>
          </p:cNvSpPr>
          <p:nvPr>
            <p:ph type="ftr" sz="quarter" idx="3"/>
          </p:nvPr>
        </p:nvSpPr>
        <p:spPr bwMode="auto">
          <a:xfrm>
            <a:off x="14996584" y="29993035"/>
            <a:ext cx="13900150" cy="2193131"/>
          </a:xfrm>
          <a:prstGeom prst="rect">
            <a:avLst/>
          </a:prstGeom>
          <a:noFill/>
          <a:ln w="9525">
            <a:noFill/>
            <a:miter lim="800000"/>
            <a:headEnd/>
            <a:tailEnd/>
          </a:ln>
          <a:effectLst/>
        </p:spPr>
        <p:txBody>
          <a:bodyPr vert="horz" wrap="square" lIns="438912" tIns="219456" rIns="438912" bIns="219456" numCol="1" anchor="t" anchorCtr="0" compatLnSpc="1">
            <a:prstTxWarp prst="textNoShape">
              <a:avLst/>
            </a:prstTxWarp>
          </a:bodyPr>
          <a:lstStyle>
            <a:lvl1pPr algn="ctr">
              <a:defRPr sz="6700" baseline="0">
                <a:latin typeface="Times New Roman" pitchFamily="18" charset="0"/>
                <a:ea typeface="+mn-ea"/>
                <a:cs typeface="+mn-cs"/>
              </a:defRPr>
            </a:lvl1pPr>
          </a:lstStyle>
          <a:p>
            <a:pPr>
              <a:defRPr/>
            </a:pPr>
            <a:endParaRPr lang="en-US"/>
          </a:p>
        </p:txBody>
      </p:sp>
      <p:sp>
        <p:nvSpPr>
          <p:cNvPr id="1030" name="Rectangle 6"/>
          <p:cNvSpPr>
            <a:spLocks noGrp="1" noChangeArrowheads="1"/>
          </p:cNvSpPr>
          <p:nvPr>
            <p:ph type="sldNum" sz="quarter" idx="4"/>
          </p:nvPr>
        </p:nvSpPr>
        <p:spPr bwMode="auto">
          <a:xfrm>
            <a:off x="31455784" y="29993035"/>
            <a:ext cx="9144000" cy="2193131"/>
          </a:xfrm>
          <a:prstGeom prst="rect">
            <a:avLst/>
          </a:prstGeom>
          <a:noFill/>
          <a:ln w="9525">
            <a:noFill/>
            <a:miter lim="800000"/>
            <a:headEnd/>
            <a:tailEnd/>
          </a:ln>
          <a:effectLst/>
        </p:spPr>
        <p:txBody>
          <a:bodyPr vert="horz" wrap="square" lIns="438912" tIns="219456" rIns="438912" bIns="219456" numCol="1" anchor="t" anchorCtr="0" compatLnSpc="1">
            <a:prstTxWarp prst="textNoShape">
              <a:avLst/>
            </a:prstTxWarp>
          </a:bodyPr>
          <a:lstStyle>
            <a:lvl1pPr algn="r">
              <a:defRPr sz="6700" baseline="0" smtClean="0"/>
            </a:lvl1pPr>
          </a:lstStyle>
          <a:p>
            <a:pPr>
              <a:defRPr/>
            </a:pPr>
            <a:fld id="{1D53CC4D-0294-7E46-8CE8-0D7BA702C041}"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eaLnBrk="0" fontAlgn="base" hangingPunct="0">
        <a:spcBef>
          <a:spcPct val="0"/>
        </a:spcBef>
        <a:spcAft>
          <a:spcPct val="0"/>
        </a:spcAft>
        <a:defRPr sz="21100">
          <a:solidFill>
            <a:schemeClr val="tx2"/>
          </a:solidFill>
          <a:latin typeface="+mj-lt"/>
          <a:ea typeface="ＭＳ Ｐゴシック" pitchFamily="-105" charset="-128"/>
          <a:cs typeface="ＭＳ Ｐゴシック" pitchFamily="-105" charset="-128"/>
        </a:defRPr>
      </a:lvl1pPr>
      <a:lvl2pPr algn="ctr" defTabSz="4389438" rtl="0" eaLnBrk="0" fontAlgn="base" hangingPunct="0">
        <a:spcBef>
          <a:spcPct val="0"/>
        </a:spcBef>
        <a:spcAft>
          <a:spcPct val="0"/>
        </a:spcAft>
        <a:defRPr sz="21100">
          <a:solidFill>
            <a:schemeClr val="tx2"/>
          </a:solidFill>
          <a:latin typeface="Times New Roman" pitchFamily="18" charset="0"/>
          <a:ea typeface="ＭＳ Ｐゴシック" pitchFamily="-105" charset="-128"/>
          <a:cs typeface="ＭＳ Ｐゴシック" pitchFamily="-105" charset="-128"/>
        </a:defRPr>
      </a:lvl2pPr>
      <a:lvl3pPr algn="ctr" defTabSz="4389438" rtl="0" eaLnBrk="0" fontAlgn="base" hangingPunct="0">
        <a:spcBef>
          <a:spcPct val="0"/>
        </a:spcBef>
        <a:spcAft>
          <a:spcPct val="0"/>
        </a:spcAft>
        <a:defRPr sz="21100">
          <a:solidFill>
            <a:schemeClr val="tx2"/>
          </a:solidFill>
          <a:latin typeface="Times New Roman" pitchFamily="18" charset="0"/>
          <a:ea typeface="ＭＳ Ｐゴシック" pitchFamily="-105" charset="-128"/>
          <a:cs typeface="ＭＳ Ｐゴシック" pitchFamily="-105" charset="-128"/>
        </a:defRPr>
      </a:lvl3pPr>
      <a:lvl4pPr algn="ctr" defTabSz="4389438" rtl="0" eaLnBrk="0" fontAlgn="base" hangingPunct="0">
        <a:spcBef>
          <a:spcPct val="0"/>
        </a:spcBef>
        <a:spcAft>
          <a:spcPct val="0"/>
        </a:spcAft>
        <a:defRPr sz="21100">
          <a:solidFill>
            <a:schemeClr val="tx2"/>
          </a:solidFill>
          <a:latin typeface="Times New Roman" pitchFamily="18" charset="0"/>
          <a:ea typeface="ＭＳ Ｐゴシック" pitchFamily="-105" charset="-128"/>
          <a:cs typeface="ＭＳ Ｐゴシック" pitchFamily="-105" charset="-128"/>
        </a:defRPr>
      </a:lvl4pPr>
      <a:lvl5pPr algn="ctr" defTabSz="4389438" rtl="0" eaLnBrk="0" fontAlgn="base" hangingPunct="0">
        <a:spcBef>
          <a:spcPct val="0"/>
        </a:spcBef>
        <a:spcAft>
          <a:spcPct val="0"/>
        </a:spcAft>
        <a:defRPr sz="21100">
          <a:solidFill>
            <a:schemeClr val="tx2"/>
          </a:solidFill>
          <a:latin typeface="Times New Roman" pitchFamily="18" charset="0"/>
          <a:ea typeface="ＭＳ Ｐゴシック" pitchFamily="-105" charset="-128"/>
          <a:cs typeface="ＭＳ Ｐゴシック" pitchFamily="-105" charset="-128"/>
        </a:defRPr>
      </a:lvl5pPr>
      <a:lvl6pPr marL="457200" algn="ctr" defTabSz="4389438" rtl="0" fontAlgn="base">
        <a:spcBef>
          <a:spcPct val="0"/>
        </a:spcBef>
        <a:spcAft>
          <a:spcPct val="0"/>
        </a:spcAft>
        <a:defRPr sz="21100">
          <a:solidFill>
            <a:schemeClr val="tx2"/>
          </a:solidFill>
          <a:latin typeface="Times New Roman" pitchFamily="18" charset="0"/>
        </a:defRPr>
      </a:lvl6pPr>
      <a:lvl7pPr marL="914400" algn="ctr" defTabSz="4389438" rtl="0" fontAlgn="base">
        <a:spcBef>
          <a:spcPct val="0"/>
        </a:spcBef>
        <a:spcAft>
          <a:spcPct val="0"/>
        </a:spcAft>
        <a:defRPr sz="21100">
          <a:solidFill>
            <a:schemeClr val="tx2"/>
          </a:solidFill>
          <a:latin typeface="Times New Roman" pitchFamily="18" charset="0"/>
        </a:defRPr>
      </a:lvl7pPr>
      <a:lvl8pPr marL="1371600" algn="ctr" defTabSz="4389438" rtl="0" fontAlgn="base">
        <a:spcBef>
          <a:spcPct val="0"/>
        </a:spcBef>
        <a:spcAft>
          <a:spcPct val="0"/>
        </a:spcAft>
        <a:defRPr sz="21100">
          <a:solidFill>
            <a:schemeClr val="tx2"/>
          </a:solidFill>
          <a:latin typeface="Times New Roman" pitchFamily="18" charset="0"/>
        </a:defRPr>
      </a:lvl8pPr>
      <a:lvl9pPr marL="1828800" algn="ctr" defTabSz="4389438" rtl="0" fontAlgn="base">
        <a:spcBef>
          <a:spcPct val="0"/>
        </a:spcBef>
        <a:spcAft>
          <a:spcPct val="0"/>
        </a:spcAft>
        <a:defRPr sz="21100">
          <a:solidFill>
            <a:schemeClr val="tx2"/>
          </a:solidFill>
          <a:latin typeface="Times New Roman" pitchFamily="18" charset="0"/>
        </a:defRPr>
      </a:lvl9pPr>
    </p:titleStyle>
    <p:bodyStyle>
      <a:lvl1pPr marL="1646238" indent="-1646238" algn="l" defTabSz="4389438" rtl="0" eaLnBrk="0" fontAlgn="base" hangingPunct="0">
        <a:spcBef>
          <a:spcPct val="20000"/>
        </a:spcBef>
        <a:spcAft>
          <a:spcPct val="0"/>
        </a:spcAft>
        <a:buChar char="•"/>
        <a:defRPr sz="15400">
          <a:solidFill>
            <a:schemeClr val="tx1"/>
          </a:solidFill>
          <a:latin typeface="+mn-lt"/>
          <a:ea typeface="ＭＳ Ｐゴシック" pitchFamily="-105" charset="-128"/>
          <a:cs typeface="ＭＳ Ｐゴシック" pitchFamily="-105" charset="-128"/>
        </a:defRPr>
      </a:lvl1pPr>
      <a:lvl2pPr marL="3565525" indent="-1371600" algn="l" defTabSz="4389438" rtl="0" eaLnBrk="0" fontAlgn="base" hangingPunct="0">
        <a:spcBef>
          <a:spcPct val="20000"/>
        </a:spcBef>
        <a:spcAft>
          <a:spcPct val="0"/>
        </a:spcAft>
        <a:buChar char="–"/>
        <a:defRPr sz="13400">
          <a:solidFill>
            <a:schemeClr val="tx1"/>
          </a:solidFill>
          <a:latin typeface="+mn-lt"/>
          <a:ea typeface="ＭＳ Ｐゴシック" pitchFamily="-109" charset="-128"/>
        </a:defRPr>
      </a:lvl2pPr>
      <a:lvl3pPr marL="5486400" indent="-1096963" algn="l" defTabSz="4389438" rtl="0" eaLnBrk="0" fontAlgn="base" hangingPunct="0">
        <a:spcBef>
          <a:spcPct val="20000"/>
        </a:spcBef>
        <a:spcAft>
          <a:spcPct val="0"/>
        </a:spcAft>
        <a:buChar char="•"/>
        <a:defRPr sz="11500">
          <a:solidFill>
            <a:schemeClr val="tx1"/>
          </a:solidFill>
          <a:latin typeface="+mn-lt"/>
          <a:ea typeface="ＭＳ Ｐゴシック" pitchFamily="-109" charset="-128"/>
        </a:defRPr>
      </a:lvl3pPr>
      <a:lvl4pPr marL="7680325" indent="-1096963" algn="l" defTabSz="4389438" rtl="0" eaLnBrk="0" fontAlgn="base" hangingPunct="0">
        <a:spcBef>
          <a:spcPct val="20000"/>
        </a:spcBef>
        <a:spcAft>
          <a:spcPct val="0"/>
        </a:spcAft>
        <a:buChar char="–"/>
        <a:defRPr sz="9600">
          <a:solidFill>
            <a:schemeClr val="tx1"/>
          </a:solidFill>
          <a:latin typeface="+mn-lt"/>
          <a:ea typeface="ＭＳ Ｐゴシック" pitchFamily="-109" charset="-128"/>
        </a:defRPr>
      </a:lvl4pPr>
      <a:lvl5pPr marL="9875838" indent="-1096963" algn="l" defTabSz="4389438" rtl="0" eaLnBrk="0" fontAlgn="base" hangingPunct="0">
        <a:spcBef>
          <a:spcPct val="20000"/>
        </a:spcBef>
        <a:spcAft>
          <a:spcPct val="0"/>
        </a:spcAft>
        <a:buChar char="»"/>
        <a:defRPr sz="9600">
          <a:solidFill>
            <a:schemeClr val="tx1"/>
          </a:solidFill>
          <a:latin typeface="+mn-lt"/>
          <a:ea typeface="ＭＳ Ｐゴシック" pitchFamily="-109" charset="-128"/>
        </a:defRPr>
      </a:lvl5pPr>
      <a:lvl6pPr marL="10333038" indent="-1096963" algn="l" defTabSz="4389438" rtl="0" fontAlgn="base">
        <a:spcBef>
          <a:spcPct val="20000"/>
        </a:spcBef>
        <a:spcAft>
          <a:spcPct val="0"/>
        </a:spcAft>
        <a:buChar char="»"/>
        <a:defRPr sz="9600">
          <a:solidFill>
            <a:schemeClr val="tx1"/>
          </a:solidFill>
          <a:latin typeface="+mn-lt"/>
        </a:defRPr>
      </a:lvl6pPr>
      <a:lvl7pPr marL="10790238" indent="-1096963" algn="l" defTabSz="4389438" rtl="0" fontAlgn="base">
        <a:spcBef>
          <a:spcPct val="20000"/>
        </a:spcBef>
        <a:spcAft>
          <a:spcPct val="0"/>
        </a:spcAft>
        <a:buChar char="»"/>
        <a:defRPr sz="9600">
          <a:solidFill>
            <a:schemeClr val="tx1"/>
          </a:solidFill>
          <a:latin typeface="+mn-lt"/>
        </a:defRPr>
      </a:lvl7pPr>
      <a:lvl8pPr marL="11247438" indent="-1096963" algn="l" defTabSz="4389438" rtl="0" fontAlgn="base">
        <a:spcBef>
          <a:spcPct val="20000"/>
        </a:spcBef>
        <a:spcAft>
          <a:spcPct val="0"/>
        </a:spcAft>
        <a:buChar char="»"/>
        <a:defRPr sz="9600">
          <a:solidFill>
            <a:schemeClr val="tx1"/>
          </a:solidFill>
          <a:latin typeface="+mn-lt"/>
        </a:defRPr>
      </a:lvl8pPr>
      <a:lvl9pPr marL="11704638" indent="-1096963" algn="l" defTabSz="4389438" rtl="0" fontAlgn="base">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jp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91" name="Picture 15390">
            <a:extLst>
              <a:ext uri="{FF2B5EF4-FFF2-40B4-BE49-F238E27FC236}">
                <a16:creationId xmlns:a16="http://schemas.microsoft.com/office/drawing/2014/main" id="{E36030FD-2C45-4441-BAAF-16FAE19321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338400" y="6230252"/>
            <a:ext cx="4572000" cy="6006830"/>
          </a:xfrm>
          <a:prstGeom prst="rect">
            <a:avLst/>
          </a:prstGeom>
        </p:spPr>
      </p:pic>
      <p:pic>
        <p:nvPicPr>
          <p:cNvPr id="15389" name="Picture 15388">
            <a:extLst>
              <a:ext uri="{FF2B5EF4-FFF2-40B4-BE49-F238E27FC236}">
                <a16:creationId xmlns:a16="http://schemas.microsoft.com/office/drawing/2014/main" id="{366BA2D2-C910-174B-93FD-84C92C6C77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279840" y="12353036"/>
            <a:ext cx="4572000" cy="6006830"/>
          </a:xfrm>
          <a:prstGeom prst="rect">
            <a:avLst/>
          </a:prstGeom>
        </p:spPr>
      </p:pic>
      <p:pic>
        <p:nvPicPr>
          <p:cNvPr id="161" name="Picture 160">
            <a:extLst>
              <a:ext uri="{FF2B5EF4-FFF2-40B4-BE49-F238E27FC236}">
                <a16:creationId xmlns:a16="http://schemas.microsoft.com/office/drawing/2014/main" id="{E8097794-BC18-A548-B481-54E35AEB149A}"/>
              </a:ext>
            </a:extLst>
          </p:cNvPr>
          <p:cNvPicPr>
            <a:picLocks noChangeAspect="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9624409" y="12360966"/>
            <a:ext cx="5038344" cy="5957287"/>
          </a:xfrm>
          <a:prstGeom prst="rect">
            <a:avLst/>
          </a:prstGeom>
        </p:spPr>
      </p:pic>
      <p:pic>
        <p:nvPicPr>
          <p:cNvPr id="159" name="Picture 158">
            <a:extLst>
              <a:ext uri="{FF2B5EF4-FFF2-40B4-BE49-F238E27FC236}">
                <a16:creationId xmlns:a16="http://schemas.microsoft.com/office/drawing/2014/main" id="{5BA1B8E5-C240-1444-8166-AD4621A0CE0C}"/>
              </a:ext>
            </a:extLst>
          </p:cNvPr>
          <p:cNvPicPr>
            <a:picLocks noChangeAspect="1"/>
          </p:cNvPicPr>
          <p:nvPr/>
        </p:nvPicPr>
        <p:blipFill>
          <a:blip r:embed="rId6">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9609529" y="6271727"/>
            <a:ext cx="5033344" cy="5951375"/>
          </a:xfrm>
          <a:prstGeom prst="rect">
            <a:avLst/>
          </a:prstGeom>
        </p:spPr>
      </p:pic>
      <p:pic>
        <p:nvPicPr>
          <p:cNvPr id="143" name="Picture 142">
            <a:extLst>
              <a:ext uri="{FF2B5EF4-FFF2-40B4-BE49-F238E27FC236}">
                <a16:creationId xmlns:a16="http://schemas.microsoft.com/office/drawing/2014/main" id="{A977C003-7297-7C40-97D2-1D444493C2A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872922" y="12370053"/>
            <a:ext cx="4652518" cy="5891687"/>
          </a:xfrm>
          <a:prstGeom prst="rect">
            <a:avLst/>
          </a:prstGeom>
        </p:spPr>
      </p:pic>
      <p:pic>
        <p:nvPicPr>
          <p:cNvPr id="145" name="Picture 144">
            <a:extLst>
              <a:ext uri="{FF2B5EF4-FFF2-40B4-BE49-F238E27FC236}">
                <a16:creationId xmlns:a16="http://schemas.microsoft.com/office/drawing/2014/main" id="{CF22762E-B850-014D-A5F0-482723F4DB0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879127" y="6228982"/>
            <a:ext cx="4701177" cy="5953306"/>
          </a:xfrm>
          <a:prstGeom prst="rect">
            <a:avLst/>
          </a:prstGeom>
        </p:spPr>
      </p:pic>
      <p:pic>
        <p:nvPicPr>
          <p:cNvPr id="15374" name="Picture 15373">
            <a:extLst>
              <a:ext uri="{FF2B5EF4-FFF2-40B4-BE49-F238E27FC236}">
                <a16:creationId xmlns:a16="http://schemas.microsoft.com/office/drawing/2014/main" id="{9F249924-CCC4-0E44-891E-56B45787BBC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190107" y="6416221"/>
            <a:ext cx="13678808" cy="12193327"/>
          </a:xfrm>
          <a:prstGeom prst="rect">
            <a:avLst/>
          </a:prstGeom>
        </p:spPr>
      </p:pic>
      <p:pic>
        <p:nvPicPr>
          <p:cNvPr id="15368" name="Picture 15367">
            <a:extLst>
              <a:ext uri="{FF2B5EF4-FFF2-40B4-BE49-F238E27FC236}">
                <a16:creationId xmlns:a16="http://schemas.microsoft.com/office/drawing/2014/main" id="{07485F1A-5A04-F343-8D6C-6AAAC9A6CEF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5009877" y="24081403"/>
            <a:ext cx="7093683" cy="4937760"/>
          </a:xfrm>
          <a:prstGeom prst="rect">
            <a:avLst/>
          </a:prstGeom>
        </p:spPr>
      </p:pic>
      <p:pic>
        <p:nvPicPr>
          <p:cNvPr id="15370" name="Picture 15369">
            <a:extLst>
              <a:ext uri="{FF2B5EF4-FFF2-40B4-BE49-F238E27FC236}">
                <a16:creationId xmlns:a16="http://schemas.microsoft.com/office/drawing/2014/main" id="{4C09C14F-0195-1D4D-9948-3D78CEC6B75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037579" y="18941598"/>
            <a:ext cx="7093683" cy="4937760"/>
          </a:xfrm>
          <a:prstGeom prst="rect">
            <a:avLst/>
          </a:prstGeom>
        </p:spPr>
      </p:pic>
      <p:sp>
        <p:nvSpPr>
          <p:cNvPr id="125" name="Rectangle 124">
            <a:extLst>
              <a:ext uri="{FF2B5EF4-FFF2-40B4-BE49-F238E27FC236}">
                <a16:creationId xmlns:a16="http://schemas.microsoft.com/office/drawing/2014/main" id="{E9036C52-DE21-5C42-A568-44AD2CCF9202}"/>
              </a:ext>
            </a:extLst>
          </p:cNvPr>
          <p:cNvSpPr/>
          <p:nvPr/>
        </p:nvSpPr>
        <p:spPr bwMode="auto">
          <a:xfrm>
            <a:off x="23091254" y="27980640"/>
            <a:ext cx="6023242" cy="2560320"/>
          </a:xfrm>
          <a:prstGeom prst="rect">
            <a:avLst/>
          </a:prstGeom>
          <a:solidFill>
            <a:srgbClr val="AEC9FA"/>
          </a:solidFill>
          <a:ln w="9525" cap="flat" cmpd="sng" algn="ctr">
            <a:solidFill>
              <a:srgbClr val="AEC9FA"/>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000" b="1" i="0" u="none" strike="noStrike" cap="none" normalizeH="0" baseline="30000" dirty="0">
              <a:ln>
                <a:noFill/>
              </a:ln>
              <a:solidFill>
                <a:schemeClr val="tx1"/>
              </a:solidFill>
              <a:effectLst/>
              <a:latin typeface="Arial" panose="020B0604020202020204" pitchFamily="34" charset="0"/>
              <a:cs typeface="Arial" panose="020B0604020202020204" pitchFamily="34" charset="0"/>
            </a:endParaRPr>
          </a:p>
        </p:txBody>
      </p:sp>
      <p:sp>
        <p:nvSpPr>
          <p:cNvPr id="64" name="Rectangle 63"/>
          <p:cNvSpPr/>
          <p:nvPr/>
        </p:nvSpPr>
        <p:spPr bwMode="auto">
          <a:xfrm>
            <a:off x="380999" y="30926314"/>
            <a:ext cx="22381029" cy="1687286"/>
          </a:xfrm>
          <a:prstGeom prst="rect">
            <a:avLst/>
          </a:prstGeom>
          <a:solidFill>
            <a:srgbClr val="AEC9FA">
              <a:alpha val="98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30000">
              <a:ln>
                <a:noFill/>
              </a:ln>
              <a:solidFill>
                <a:schemeClr val="tx1"/>
              </a:solidFill>
              <a:effectLst/>
              <a:latin typeface="Times New Roman" pitchFamily="18" charset="0"/>
            </a:endParaRPr>
          </a:p>
        </p:txBody>
      </p:sp>
      <p:sp>
        <p:nvSpPr>
          <p:cNvPr id="67" name="Rectangle 66"/>
          <p:cNvSpPr/>
          <p:nvPr/>
        </p:nvSpPr>
        <p:spPr bwMode="auto">
          <a:xfrm>
            <a:off x="23055942" y="30926314"/>
            <a:ext cx="20454257" cy="1687285"/>
          </a:xfrm>
          <a:prstGeom prst="rect">
            <a:avLst/>
          </a:prstGeom>
          <a:solidFill>
            <a:srgbClr val="AEC9FA">
              <a:alpha val="98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30000" dirty="0">
              <a:ln>
                <a:noFill/>
              </a:ln>
              <a:solidFill>
                <a:schemeClr val="tx1"/>
              </a:solidFill>
              <a:effectLst/>
              <a:latin typeface="Times New Roman" pitchFamily="18" charset="0"/>
            </a:endParaRPr>
          </a:p>
        </p:txBody>
      </p:sp>
      <p:sp>
        <p:nvSpPr>
          <p:cNvPr id="22" name="Rectangle 21"/>
          <p:cNvSpPr/>
          <p:nvPr/>
        </p:nvSpPr>
        <p:spPr bwMode="auto">
          <a:xfrm>
            <a:off x="0" y="-84913"/>
            <a:ext cx="43891200" cy="5181600"/>
          </a:xfrm>
          <a:prstGeom prst="rect">
            <a:avLst/>
          </a:prstGeom>
          <a:solidFill>
            <a:srgbClr val="AEC9FA"/>
          </a:solidFill>
          <a:ln w="9525" cap="flat" cmpd="sng" algn="ctr">
            <a:solidFill>
              <a:srgbClr val="AEC9FA"/>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30000">
              <a:ln>
                <a:noFill/>
              </a:ln>
              <a:solidFill>
                <a:schemeClr val="tx1"/>
              </a:solidFill>
              <a:effectLst/>
              <a:latin typeface="Times New Roman" pitchFamily="18" charset="0"/>
            </a:endParaRPr>
          </a:p>
        </p:txBody>
      </p:sp>
      <p:sp>
        <p:nvSpPr>
          <p:cNvPr id="15363" name="Rectangle 2"/>
          <p:cNvSpPr>
            <a:spLocks noChangeArrowheads="1"/>
          </p:cNvSpPr>
          <p:nvPr/>
        </p:nvSpPr>
        <p:spPr bwMode="auto">
          <a:xfrm>
            <a:off x="304800" y="2133600"/>
            <a:ext cx="40152637" cy="1676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444204" tIns="222102" rIns="444204" bIns="222102" anchor="ctr"/>
          <a:lstStyle/>
          <a:p>
            <a:pPr>
              <a:lnSpc>
                <a:spcPct val="90000"/>
              </a:lnSpc>
            </a:pPr>
            <a:r>
              <a:rPr lang="en-US" sz="5600" b="1" baseline="0" dirty="0">
                <a:latin typeface="Arial"/>
                <a:cs typeface="Arial"/>
              </a:rPr>
              <a:t>Kathleen Abbott</a:t>
            </a:r>
            <a:r>
              <a:rPr lang="en-US" sz="5600" b="1" dirty="0">
                <a:latin typeface="Arial"/>
                <a:cs typeface="Arial"/>
              </a:rPr>
              <a:t>1</a:t>
            </a:r>
            <a:r>
              <a:rPr lang="en-US" sz="5600" b="1" baseline="0" dirty="0">
                <a:latin typeface="Arial"/>
                <a:cs typeface="Arial"/>
              </a:rPr>
              <a:t> | David Lindo-Atichati</a:t>
            </a:r>
            <a:r>
              <a:rPr lang="en-US" sz="5600" b="1" dirty="0">
                <a:latin typeface="Arial"/>
                <a:cs typeface="Arial"/>
              </a:rPr>
              <a:t>1,2,3 </a:t>
            </a:r>
            <a:r>
              <a:rPr lang="en-US" sz="5600" b="1" baseline="0" dirty="0">
                <a:latin typeface="Arial"/>
                <a:cs typeface="Arial"/>
              </a:rPr>
              <a:t>| James McWilliams</a:t>
            </a:r>
            <a:r>
              <a:rPr lang="en-US" sz="5600" b="1" dirty="0">
                <a:latin typeface="Arial"/>
                <a:cs typeface="Arial"/>
              </a:rPr>
              <a:t>4</a:t>
            </a:r>
            <a:r>
              <a:rPr lang="en-US" sz="5600" b="1" baseline="0" dirty="0">
                <a:latin typeface="Arial"/>
                <a:cs typeface="Arial"/>
              </a:rPr>
              <a:t> | Jonathan Gula</a:t>
            </a:r>
            <a:r>
              <a:rPr lang="en-US" sz="5600" b="1" dirty="0">
                <a:latin typeface="Arial"/>
                <a:cs typeface="Arial"/>
              </a:rPr>
              <a:t>5</a:t>
            </a:r>
          </a:p>
          <a:p>
            <a:pPr algn="ctr">
              <a:lnSpc>
                <a:spcPct val="90000"/>
              </a:lnSpc>
            </a:pPr>
            <a:endParaRPr lang="en-US" sz="4800" b="1" dirty="0"/>
          </a:p>
        </p:txBody>
      </p:sp>
      <p:sp>
        <p:nvSpPr>
          <p:cNvPr id="27" name="Rectangle 2"/>
          <p:cNvSpPr>
            <a:spLocks noChangeArrowheads="1"/>
          </p:cNvSpPr>
          <p:nvPr/>
        </p:nvSpPr>
        <p:spPr bwMode="auto">
          <a:xfrm>
            <a:off x="-1808252" y="739740"/>
            <a:ext cx="47096737" cy="24574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444204" tIns="222102" rIns="444204" bIns="222102" anchor="ctr"/>
          <a:lstStyle/>
          <a:p>
            <a:pPr algn="ctr">
              <a:defRPr/>
            </a:pPr>
            <a:endParaRPr lang="en-US" sz="8800" b="1" baseline="0" dirty="0"/>
          </a:p>
        </p:txBody>
      </p:sp>
      <p:sp>
        <p:nvSpPr>
          <p:cNvPr id="112" name="Rectangle 111"/>
          <p:cNvSpPr/>
          <p:nvPr/>
        </p:nvSpPr>
        <p:spPr>
          <a:xfrm>
            <a:off x="29391796" y="4338263"/>
            <a:ext cx="184666" cy="553998"/>
          </a:xfrm>
          <a:prstGeom prst="rect">
            <a:avLst/>
          </a:prstGeom>
        </p:spPr>
        <p:txBody>
          <a:bodyPr wrap="none">
            <a:spAutoFit/>
          </a:bodyPr>
          <a:lstStyle/>
          <a:p>
            <a:r>
              <a:rPr lang="en-US" sz="3000" b="1" baseline="0" dirty="0"/>
              <a:t> </a:t>
            </a:r>
          </a:p>
        </p:txBody>
      </p:sp>
      <p:sp>
        <p:nvSpPr>
          <p:cNvPr id="113" name="Rectangle 112"/>
          <p:cNvSpPr/>
          <p:nvPr/>
        </p:nvSpPr>
        <p:spPr>
          <a:xfrm>
            <a:off x="19050000" y="29220272"/>
            <a:ext cx="184666" cy="553998"/>
          </a:xfrm>
          <a:prstGeom prst="rect">
            <a:avLst/>
          </a:prstGeom>
        </p:spPr>
        <p:txBody>
          <a:bodyPr wrap="none">
            <a:spAutoFit/>
          </a:bodyPr>
          <a:lstStyle/>
          <a:p>
            <a:r>
              <a:rPr lang="en-US" sz="3000" b="1" baseline="0" dirty="0">
                <a:solidFill>
                  <a:srgbClr val="000000"/>
                </a:solidFill>
              </a:rPr>
              <a:t> </a:t>
            </a:r>
          </a:p>
        </p:txBody>
      </p:sp>
      <p:sp>
        <p:nvSpPr>
          <p:cNvPr id="23" name="Rectangle 22"/>
          <p:cNvSpPr/>
          <p:nvPr/>
        </p:nvSpPr>
        <p:spPr>
          <a:xfrm>
            <a:off x="381000" y="5410199"/>
            <a:ext cx="14510657" cy="6247864"/>
          </a:xfrm>
          <a:prstGeom prst="rect">
            <a:avLst/>
          </a:prstGeom>
        </p:spPr>
        <p:txBody>
          <a:bodyPr wrap="square">
            <a:spAutoFit/>
          </a:bodyPr>
          <a:lstStyle/>
          <a:p>
            <a:r>
              <a:rPr lang="en-US" sz="3600" b="1" baseline="0" dirty="0">
                <a:latin typeface="Arial"/>
                <a:cs typeface="Arial"/>
              </a:rPr>
              <a:t>M</a:t>
            </a:r>
            <a:r>
              <a:rPr lang="en-US" sz="3600" baseline="0" dirty="0">
                <a:latin typeface="Arial"/>
                <a:cs typeface="Arial"/>
              </a:rPr>
              <a:t>esoscale eddies significantly affect ocean biogeochemistry</a:t>
            </a:r>
            <a:r>
              <a:rPr lang="en-US" sz="3600" dirty="0">
                <a:latin typeface="Arial"/>
                <a:cs typeface="Arial"/>
              </a:rPr>
              <a:t>[1]</a:t>
            </a:r>
            <a:r>
              <a:rPr lang="en-US" sz="3600" baseline="0" dirty="0">
                <a:latin typeface="Arial"/>
                <a:cs typeface="Arial"/>
              </a:rPr>
              <a:t>, but the relative contribution of </a:t>
            </a:r>
            <a:r>
              <a:rPr lang="en-US" sz="3600" baseline="0" dirty="0" err="1">
                <a:latin typeface="Arial"/>
                <a:cs typeface="Arial"/>
              </a:rPr>
              <a:t>submesoscale</a:t>
            </a:r>
            <a:r>
              <a:rPr lang="en-US" sz="3600" baseline="0" dirty="0">
                <a:latin typeface="Arial"/>
                <a:cs typeface="Arial"/>
              </a:rPr>
              <a:t> eddies to the dynamics of the carbon system is not well understood. More than fifteen years of mesoscale and </a:t>
            </a:r>
            <a:r>
              <a:rPr lang="en-US" sz="3600" baseline="0" dirty="0" err="1">
                <a:latin typeface="Arial"/>
                <a:cs typeface="Arial"/>
              </a:rPr>
              <a:t>submesoscale</a:t>
            </a:r>
            <a:r>
              <a:rPr lang="en-US" sz="3600" baseline="0" dirty="0">
                <a:latin typeface="Arial"/>
                <a:cs typeface="Arial"/>
              </a:rPr>
              <a:t> eddy behavior in the northwestern Atlantic Ocean is analyzed from a high-resolution simulation of sea-level anomaly. Eddies, eddy properties and their corresponding tracks in the northwestern Atlantic region were identified and analyzed to understand spatial and temporal trends of eddy dynamics, particularly in the Sargasso Sea. We are currently using eddy statistics and </a:t>
            </a:r>
            <a:r>
              <a:rPr lang="en-US" sz="3600" i="1" baseline="0" dirty="0">
                <a:latin typeface="Arial"/>
                <a:cs typeface="Arial"/>
              </a:rPr>
              <a:t>in situ </a:t>
            </a:r>
            <a:r>
              <a:rPr lang="en-US" sz="3600" baseline="0" dirty="0">
                <a:latin typeface="Arial"/>
                <a:cs typeface="Arial"/>
              </a:rPr>
              <a:t>measurements of pH and CO</a:t>
            </a:r>
            <a:r>
              <a:rPr lang="en-US" sz="3600" baseline="-25000" dirty="0">
                <a:latin typeface="Arial"/>
                <a:cs typeface="Arial"/>
              </a:rPr>
              <a:t>2</a:t>
            </a:r>
            <a:r>
              <a:rPr lang="en-US" sz="3600" baseline="0" dirty="0">
                <a:latin typeface="Arial"/>
                <a:cs typeface="Arial"/>
              </a:rPr>
              <a:t> to study the correlation between eddy properties and CO</a:t>
            </a:r>
            <a:r>
              <a:rPr lang="en-US" sz="3600" baseline="-25000" dirty="0">
                <a:latin typeface="Arial"/>
                <a:cs typeface="Arial"/>
              </a:rPr>
              <a:t>2</a:t>
            </a:r>
            <a:r>
              <a:rPr lang="en-US" sz="3600" baseline="0" dirty="0">
                <a:latin typeface="Arial"/>
                <a:cs typeface="Arial"/>
              </a:rPr>
              <a:t> fluxes near Bermuda.</a:t>
            </a:r>
          </a:p>
        </p:txBody>
      </p:sp>
      <p:sp>
        <p:nvSpPr>
          <p:cNvPr id="266" name="Rectangle 265"/>
          <p:cNvSpPr/>
          <p:nvPr/>
        </p:nvSpPr>
        <p:spPr>
          <a:xfrm>
            <a:off x="304800" y="609600"/>
            <a:ext cx="40843200" cy="1323439"/>
          </a:xfrm>
          <a:prstGeom prst="rect">
            <a:avLst/>
          </a:prstGeom>
        </p:spPr>
        <p:txBody>
          <a:bodyPr wrap="square">
            <a:spAutoFit/>
          </a:bodyPr>
          <a:lstStyle/>
          <a:p>
            <a:r>
              <a:rPr lang="en-US" sz="8000" baseline="0" dirty="0">
                <a:latin typeface="Arial"/>
                <a:cs typeface="Arial"/>
              </a:rPr>
              <a:t>Mesoscale and </a:t>
            </a:r>
            <a:r>
              <a:rPr lang="en-US" sz="8000" baseline="0" dirty="0" err="1">
                <a:latin typeface="Arial"/>
                <a:cs typeface="Arial"/>
              </a:rPr>
              <a:t>submesoscale</a:t>
            </a:r>
            <a:r>
              <a:rPr lang="en-US" sz="8000" baseline="0" dirty="0">
                <a:latin typeface="Arial"/>
                <a:cs typeface="Arial"/>
              </a:rPr>
              <a:t> eddy dynamics in the Northwestern Atlantic</a:t>
            </a:r>
          </a:p>
        </p:txBody>
      </p:sp>
      <p:sp>
        <p:nvSpPr>
          <p:cNvPr id="62" name="Rectangle 2"/>
          <p:cNvSpPr>
            <a:spLocks noChangeArrowheads="1"/>
          </p:cNvSpPr>
          <p:nvPr/>
        </p:nvSpPr>
        <p:spPr bwMode="auto">
          <a:xfrm>
            <a:off x="76200" y="3426177"/>
            <a:ext cx="21869400" cy="17328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444204" tIns="222102" rIns="444204" bIns="222102" anchor="ctr"/>
          <a:lstStyle/>
          <a:p>
            <a:pPr>
              <a:lnSpc>
                <a:spcPct val="50000"/>
              </a:lnSpc>
            </a:pPr>
            <a:r>
              <a:rPr lang="en-US" sz="2000" b="1" dirty="0">
                <a:latin typeface="Arial"/>
                <a:cs typeface="Arial"/>
              </a:rPr>
              <a:t>1 </a:t>
            </a:r>
            <a:r>
              <a:rPr lang="en-US" sz="2000" b="1" baseline="0" dirty="0">
                <a:latin typeface="Arial"/>
                <a:cs typeface="Arial"/>
              </a:rPr>
              <a:t>Department of Earth and Planetary Science, American Museum of Natural History, New York, NY, USA</a:t>
            </a:r>
          </a:p>
          <a:p>
            <a:pPr>
              <a:lnSpc>
                <a:spcPct val="50000"/>
              </a:lnSpc>
            </a:pPr>
            <a:endParaRPr lang="en-US" sz="2000" b="1" i="1" baseline="0" dirty="0">
              <a:latin typeface="Arial"/>
              <a:cs typeface="Arial"/>
            </a:endParaRPr>
          </a:p>
          <a:p>
            <a:pPr>
              <a:lnSpc>
                <a:spcPct val="50000"/>
              </a:lnSpc>
            </a:pPr>
            <a:r>
              <a:rPr lang="en-US" sz="2000" b="1" dirty="0">
                <a:latin typeface="Arial"/>
                <a:cs typeface="Arial"/>
              </a:rPr>
              <a:t>2 </a:t>
            </a:r>
            <a:r>
              <a:rPr lang="en-US" sz="2000" b="1" baseline="0" dirty="0">
                <a:latin typeface="Arial"/>
                <a:cs typeface="Arial"/>
              </a:rPr>
              <a:t>Program in Earth and Environmental Sciences, Graduate Center of the City University of New York, New York, NY, USA </a:t>
            </a:r>
          </a:p>
          <a:p>
            <a:pPr>
              <a:lnSpc>
                <a:spcPct val="50000"/>
              </a:lnSpc>
            </a:pPr>
            <a:endParaRPr lang="en-US" sz="2000" b="1" baseline="0" dirty="0">
              <a:latin typeface="Arial"/>
              <a:cs typeface="Arial"/>
            </a:endParaRPr>
          </a:p>
          <a:p>
            <a:pPr>
              <a:lnSpc>
                <a:spcPct val="50000"/>
              </a:lnSpc>
            </a:pPr>
            <a:r>
              <a:rPr lang="en-US" sz="2000" b="1" dirty="0">
                <a:latin typeface="Arial"/>
                <a:cs typeface="Arial"/>
              </a:rPr>
              <a:t>3</a:t>
            </a:r>
            <a:r>
              <a:rPr lang="en-US" sz="2000" b="1" baseline="0" dirty="0">
                <a:latin typeface="Arial"/>
                <a:cs typeface="Arial"/>
              </a:rPr>
              <a:t> Department of Engineering and Environmental Science, College of Staten Island, City University of New York, Staten Island, NY, USA</a:t>
            </a:r>
          </a:p>
          <a:p>
            <a:pPr>
              <a:lnSpc>
                <a:spcPct val="50000"/>
              </a:lnSpc>
            </a:pPr>
            <a:br>
              <a:rPr lang="en-US" sz="2000" b="1" baseline="0" dirty="0">
                <a:latin typeface="Arial"/>
                <a:cs typeface="Arial"/>
              </a:rPr>
            </a:br>
            <a:r>
              <a:rPr lang="en-US" sz="2000" b="1" dirty="0">
                <a:latin typeface="Arial"/>
                <a:cs typeface="Arial"/>
              </a:rPr>
              <a:t>4 </a:t>
            </a:r>
            <a:r>
              <a:rPr lang="en-US" sz="2000" b="1" baseline="0" dirty="0">
                <a:latin typeface="Arial"/>
                <a:cs typeface="Arial"/>
              </a:rPr>
              <a:t>Department of Atmospheric and Oceanic Sciences, University of California, Los Angeles, Los Angeles, CA, USA</a:t>
            </a:r>
          </a:p>
          <a:p>
            <a:pPr>
              <a:lnSpc>
                <a:spcPct val="50000"/>
              </a:lnSpc>
            </a:pPr>
            <a:br>
              <a:rPr lang="en-US" sz="2000" b="1" baseline="0" dirty="0">
                <a:latin typeface="Arial"/>
                <a:cs typeface="Arial"/>
              </a:rPr>
            </a:br>
            <a:r>
              <a:rPr lang="en-US" sz="2000" b="1" dirty="0">
                <a:latin typeface="Arial"/>
                <a:cs typeface="Arial"/>
              </a:rPr>
              <a:t>5 </a:t>
            </a:r>
            <a:r>
              <a:rPr lang="fr" sz="2000" b="1" baseline="0" dirty="0">
                <a:latin typeface="Arial"/>
                <a:cs typeface="Arial"/>
              </a:rPr>
              <a:t>Université de Brest, CNRS, IRD, Ifremer, Laboratoire d’Océanographie Physique et Spatiale, IUEM, Brest, France</a:t>
            </a:r>
            <a:endParaRPr lang="en-US" sz="2000" b="1" baseline="0" dirty="0">
              <a:latin typeface="Arial"/>
              <a:cs typeface="Arial"/>
            </a:endParaRPr>
          </a:p>
        </p:txBody>
      </p:sp>
      <p:sp>
        <p:nvSpPr>
          <p:cNvPr id="63" name="Text Box 293"/>
          <p:cNvSpPr txBox="1">
            <a:spLocks noChangeArrowheads="1"/>
          </p:cNvSpPr>
          <p:nvPr/>
        </p:nvSpPr>
        <p:spPr bwMode="auto">
          <a:xfrm>
            <a:off x="609600" y="12551152"/>
            <a:ext cx="12268200" cy="553998"/>
          </a:xfrm>
          <a:prstGeom prst="rect">
            <a:avLst/>
          </a:prstGeom>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defPPr>
              <a:defRPr lang="en-US"/>
            </a:defPPr>
            <a:lvl1pPr>
              <a:defRPr sz="3000" baseline="0">
                <a:solidFill>
                  <a:schemeClr val="bg1"/>
                </a:solidFill>
              </a:defRPr>
            </a:lvl1pPr>
          </a:lstStyle>
          <a:p>
            <a:endParaRPr lang="en-US" dirty="0">
              <a:solidFill>
                <a:srgbClr val="000000"/>
              </a:solidFill>
            </a:endParaRPr>
          </a:p>
        </p:txBody>
      </p:sp>
      <p:sp>
        <p:nvSpPr>
          <p:cNvPr id="66" name="Text Box 352"/>
          <p:cNvSpPr txBox="1">
            <a:spLocks noChangeArrowheads="1"/>
          </p:cNvSpPr>
          <p:nvPr/>
        </p:nvSpPr>
        <p:spPr bwMode="auto">
          <a:xfrm>
            <a:off x="466779" y="31003314"/>
            <a:ext cx="22131964" cy="13415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54679" tIns="54679" rIns="54679" bIns="54679">
            <a:spAutoFit/>
          </a:bodyPr>
          <a:lstStyle>
            <a:lvl1pPr marL="477838" indent="-477838" defTabSz="4686300" eaLnBrk="0" hangingPunct="0">
              <a:defRPr sz="2400" baseline="30000">
                <a:solidFill>
                  <a:schemeClr val="tx1"/>
                </a:solidFill>
                <a:latin typeface="Times New Roman" charset="0"/>
                <a:ea typeface="ＭＳ Ｐゴシック" charset="0"/>
                <a:cs typeface="ＭＳ Ｐゴシック" charset="0"/>
              </a:defRPr>
            </a:lvl1pPr>
            <a:lvl2pPr marL="742950" indent="-285750" defTabSz="4686300" eaLnBrk="0" hangingPunct="0">
              <a:defRPr sz="2400" baseline="30000">
                <a:solidFill>
                  <a:schemeClr val="tx1"/>
                </a:solidFill>
                <a:latin typeface="Times New Roman" charset="0"/>
                <a:ea typeface="ＭＳ Ｐゴシック" charset="0"/>
              </a:defRPr>
            </a:lvl2pPr>
            <a:lvl3pPr marL="1143000" indent="-228600" defTabSz="4686300" eaLnBrk="0" hangingPunct="0">
              <a:defRPr sz="2400" baseline="30000">
                <a:solidFill>
                  <a:schemeClr val="tx1"/>
                </a:solidFill>
                <a:latin typeface="Times New Roman" charset="0"/>
                <a:ea typeface="ＭＳ Ｐゴシック" charset="0"/>
              </a:defRPr>
            </a:lvl3pPr>
            <a:lvl4pPr marL="1600200" indent="-228600" defTabSz="4686300" eaLnBrk="0" hangingPunct="0">
              <a:defRPr sz="2400" baseline="30000">
                <a:solidFill>
                  <a:schemeClr val="tx1"/>
                </a:solidFill>
                <a:latin typeface="Times New Roman" charset="0"/>
                <a:ea typeface="ＭＳ Ｐゴシック" charset="0"/>
              </a:defRPr>
            </a:lvl4pPr>
            <a:lvl5pPr marL="2057400" indent="-228600" defTabSz="4686300" eaLnBrk="0" hangingPunct="0">
              <a:defRPr sz="2400" baseline="30000">
                <a:solidFill>
                  <a:schemeClr val="tx1"/>
                </a:solidFill>
                <a:latin typeface="Times New Roman" charset="0"/>
                <a:ea typeface="ＭＳ Ｐゴシック" charset="0"/>
              </a:defRPr>
            </a:lvl5pPr>
            <a:lvl6pPr marL="2514600" indent="-228600" defTabSz="4686300" eaLnBrk="0" fontAlgn="base" hangingPunct="0">
              <a:spcBef>
                <a:spcPct val="0"/>
              </a:spcBef>
              <a:spcAft>
                <a:spcPct val="0"/>
              </a:spcAft>
              <a:defRPr sz="2400" baseline="30000">
                <a:solidFill>
                  <a:schemeClr val="tx1"/>
                </a:solidFill>
                <a:latin typeface="Times New Roman" charset="0"/>
                <a:ea typeface="ＭＳ Ｐゴシック" charset="0"/>
              </a:defRPr>
            </a:lvl6pPr>
            <a:lvl7pPr marL="2971800" indent="-228600" defTabSz="4686300" eaLnBrk="0" fontAlgn="base" hangingPunct="0">
              <a:spcBef>
                <a:spcPct val="0"/>
              </a:spcBef>
              <a:spcAft>
                <a:spcPct val="0"/>
              </a:spcAft>
              <a:defRPr sz="2400" baseline="30000">
                <a:solidFill>
                  <a:schemeClr val="tx1"/>
                </a:solidFill>
                <a:latin typeface="Times New Roman" charset="0"/>
                <a:ea typeface="ＭＳ Ｐゴシック" charset="0"/>
              </a:defRPr>
            </a:lvl7pPr>
            <a:lvl8pPr marL="3429000" indent="-228600" defTabSz="4686300" eaLnBrk="0" fontAlgn="base" hangingPunct="0">
              <a:spcBef>
                <a:spcPct val="0"/>
              </a:spcBef>
              <a:spcAft>
                <a:spcPct val="0"/>
              </a:spcAft>
              <a:defRPr sz="2400" baseline="30000">
                <a:solidFill>
                  <a:schemeClr val="tx1"/>
                </a:solidFill>
                <a:latin typeface="Times New Roman" charset="0"/>
                <a:ea typeface="ＭＳ Ｐゴシック" charset="0"/>
              </a:defRPr>
            </a:lvl8pPr>
            <a:lvl9pPr marL="3886200" indent="-228600" defTabSz="4686300" eaLnBrk="0" fontAlgn="base" hangingPunct="0">
              <a:spcBef>
                <a:spcPct val="0"/>
              </a:spcBef>
              <a:spcAft>
                <a:spcPct val="0"/>
              </a:spcAft>
              <a:defRPr sz="2400" baseline="30000">
                <a:solidFill>
                  <a:schemeClr val="tx1"/>
                </a:solidFill>
                <a:latin typeface="Times New Roman" charset="0"/>
                <a:ea typeface="ＭＳ Ｐゴシック" charset="0"/>
              </a:defRPr>
            </a:lvl9pPr>
          </a:lstStyle>
          <a:p>
            <a:pPr eaLnBrk="1" hangingPunct="1">
              <a:lnSpc>
                <a:spcPts val="2400"/>
              </a:lnSpc>
            </a:pPr>
            <a:r>
              <a:rPr lang="en-US" sz="2800" b="1" baseline="0" dirty="0">
                <a:latin typeface="Arial"/>
                <a:cs typeface="Arial"/>
              </a:rPr>
              <a:t>References</a:t>
            </a:r>
            <a:endParaRPr lang="en-US" sz="2100" b="1" baseline="0" dirty="0">
              <a:latin typeface="Arial"/>
              <a:cs typeface="Arial"/>
            </a:endParaRPr>
          </a:p>
          <a:p>
            <a:pPr eaLnBrk="1" hangingPunct="1">
              <a:lnSpc>
                <a:spcPts val="2400"/>
              </a:lnSpc>
            </a:pPr>
            <a:r>
              <a:rPr lang="en-US" sz="2000" baseline="0" dirty="0">
                <a:latin typeface="Arial" panose="020B0604020202020204" pitchFamily="34" charset="0"/>
                <a:cs typeface="Arial" panose="020B0604020202020204" pitchFamily="34" charset="0"/>
              </a:rPr>
              <a:t>[1] </a:t>
            </a:r>
            <a:r>
              <a:rPr lang="en-US" sz="2000" baseline="0" dirty="0" err="1">
                <a:latin typeface="Arial" panose="020B0604020202020204" pitchFamily="34" charset="0"/>
                <a:cs typeface="Arial" panose="020B0604020202020204" pitchFamily="34" charset="0"/>
              </a:rPr>
              <a:t>McGillicuddy</a:t>
            </a:r>
            <a:r>
              <a:rPr lang="en-US" sz="2000" baseline="0" dirty="0">
                <a:latin typeface="Arial" panose="020B0604020202020204" pitchFamily="34" charset="0"/>
                <a:cs typeface="Arial" panose="020B0604020202020204" pitchFamily="34" charset="0"/>
              </a:rPr>
              <a:t> Jr, D. J. (2016). Mechanisms of physical-biological-biogeochemical interaction at the oceanic mesoscale. </a:t>
            </a:r>
            <a:r>
              <a:rPr lang="en-US" sz="2000" i="1" baseline="0" dirty="0" err="1">
                <a:latin typeface="Arial" panose="020B0604020202020204" pitchFamily="34" charset="0"/>
                <a:cs typeface="Arial" panose="020B0604020202020204" pitchFamily="34" charset="0"/>
              </a:rPr>
              <a:t>Annu</a:t>
            </a:r>
            <a:r>
              <a:rPr lang="en-US" sz="2000" i="1" baseline="0" dirty="0">
                <a:latin typeface="Arial" panose="020B0604020202020204" pitchFamily="34" charset="0"/>
                <a:cs typeface="Arial" panose="020B0604020202020204" pitchFamily="34" charset="0"/>
              </a:rPr>
              <a:t>. Rev. Mar. Sci</a:t>
            </a:r>
            <a:r>
              <a:rPr lang="en-US" sz="2000" baseline="0" dirty="0">
                <a:latin typeface="Arial" panose="020B0604020202020204" pitchFamily="34" charset="0"/>
                <a:cs typeface="Arial" panose="020B0604020202020204" pitchFamily="34" charset="0"/>
              </a:rPr>
              <a:t>., 8, 125-159.</a:t>
            </a:r>
            <a:r>
              <a:rPr lang="en-US" sz="2000" dirty="0"/>
              <a:t> </a:t>
            </a:r>
          </a:p>
          <a:p>
            <a:pPr eaLnBrk="1" hangingPunct="1">
              <a:lnSpc>
                <a:spcPts val="2400"/>
              </a:lnSpc>
            </a:pPr>
            <a:r>
              <a:rPr lang="en-US" sz="2000" baseline="0" dirty="0">
                <a:latin typeface="Arial" panose="020B0604020202020204" pitchFamily="34" charset="0"/>
                <a:cs typeface="Arial" panose="020B0604020202020204" pitchFamily="34" charset="0"/>
              </a:rPr>
              <a:t>[2] </a:t>
            </a:r>
            <a:r>
              <a:rPr lang="en-US" sz="2000" baseline="0" dirty="0" err="1">
                <a:latin typeface="Arial" panose="020B0604020202020204" pitchFamily="34" charset="0"/>
                <a:cs typeface="Arial" panose="020B0604020202020204" pitchFamily="34" charset="0"/>
              </a:rPr>
              <a:t>Gula</a:t>
            </a:r>
            <a:r>
              <a:rPr lang="en-US" sz="2000" baseline="0" dirty="0">
                <a:latin typeface="Arial" panose="020B0604020202020204" pitchFamily="34" charset="0"/>
                <a:cs typeface="Arial" panose="020B0604020202020204" pitchFamily="34" charset="0"/>
              </a:rPr>
              <a:t>, J., </a:t>
            </a:r>
            <a:r>
              <a:rPr lang="en-US" sz="2000" baseline="0" dirty="0" err="1">
                <a:latin typeface="Arial" panose="020B0604020202020204" pitchFamily="34" charset="0"/>
                <a:cs typeface="Arial" panose="020B0604020202020204" pitchFamily="34" charset="0"/>
              </a:rPr>
              <a:t>Molemaker</a:t>
            </a:r>
            <a:r>
              <a:rPr lang="en-US" sz="2000" baseline="0" dirty="0">
                <a:latin typeface="Arial" panose="020B0604020202020204" pitchFamily="34" charset="0"/>
                <a:cs typeface="Arial" panose="020B0604020202020204" pitchFamily="34" charset="0"/>
              </a:rPr>
              <a:t>, M. J., &amp; McWilliams, J. C. (2015). Gulf Stream dynamics along the southeastern US seaboard. </a:t>
            </a:r>
            <a:r>
              <a:rPr lang="en-US" sz="2000" i="1" baseline="0" dirty="0">
                <a:latin typeface="Arial" panose="020B0604020202020204" pitchFamily="34" charset="0"/>
                <a:cs typeface="Arial" panose="020B0604020202020204" pitchFamily="34" charset="0"/>
              </a:rPr>
              <a:t>J. Phys. </a:t>
            </a:r>
            <a:r>
              <a:rPr lang="en-US" sz="2000" i="1" baseline="0" dirty="0" err="1">
                <a:latin typeface="Arial" panose="020B0604020202020204" pitchFamily="34" charset="0"/>
                <a:cs typeface="Arial" panose="020B0604020202020204" pitchFamily="34" charset="0"/>
              </a:rPr>
              <a:t>Oceanogr</a:t>
            </a:r>
            <a:r>
              <a:rPr lang="en-US" sz="2000" i="1" baseline="0" dirty="0">
                <a:latin typeface="Arial" panose="020B0604020202020204" pitchFamily="34" charset="0"/>
                <a:cs typeface="Arial" panose="020B0604020202020204" pitchFamily="34" charset="0"/>
              </a:rPr>
              <a:t>.</a:t>
            </a:r>
            <a:r>
              <a:rPr lang="en-US" sz="2000" baseline="0" dirty="0">
                <a:latin typeface="Arial" panose="020B0604020202020204" pitchFamily="34" charset="0"/>
                <a:cs typeface="Arial" panose="020B0604020202020204" pitchFamily="34" charset="0"/>
              </a:rPr>
              <a:t>, 45(3), 690-715.</a:t>
            </a:r>
          </a:p>
          <a:p>
            <a:r>
              <a:rPr lang="en-US" sz="2000" baseline="0" dirty="0">
                <a:latin typeface="Arial" panose="020B0604020202020204" pitchFamily="34" charset="0"/>
                <a:cs typeface="Arial" panose="020B0604020202020204" pitchFamily="34" charset="0"/>
              </a:rPr>
              <a:t>[3] Mason, E., Pascual, A., &amp; McWilliams, J. C. (2014). A new sea surface height–based code for oceanic mesoscale eddy tracking. </a:t>
            </a:r>
            <a:r>
              <a:rPr lang="en-US" sz="2000" dirty="0"/>
              <a:t> </a:t>
            </a:r>
            <a:r>
              <a:rPr lang="en-US" sz="2000" i="1" baseline="0" dirty="0">
                <a:latin typeface="Arial" panose="020B0604020202020204" pitchFamily="34" charset="0"/>
                <a:cs typeface="Arial" panose="020B0604020202020204" pitchFamily="34" charset="0"/>
              </a:rPr>
              <a:t>J. Atmospheric and Oceanic Technol.</a:t>
            </a:r>
            <a:r>
              <a:rPr lang="en-US" sz="2000" baseline="0" dirty="0">
                <a:latin typeface="Arial" panose="020B0604020202020204" pitchFamily="34" charset="0"/>
                <a:cs typeface="Arial" panose="020B0604020202020204" pitchFamily="34" charset="0"/>
              </a:rPr>
              <a:t>, </a:t>
            </a:r>
            <a:r>
              <a:rPr lang="en-US" sz="2000" i="1" baseline="0" dirty="0">
                <a:latin typeface="Arial" panose="020B0604020202020204" pitchFamily="34" charset="0"/>
                <a:cs typeface="Arial" panose="020B0604020202020204" pitchFamily="34" charset="0"/>
              </a:rPr>
              <a:t>31</a:t>
            </a:r>
            <a:r>
              <a:rPr lang="en-US" sz="2000" baseline="0" dirty="0">
                <a:latin typeface="Arial" panose="020B0604020202020204" pitchFamily="34" charset="0"/>
                <a:cs typeface="Arial" panose="020B0604020202020204" pitchFamily="34" charset="0"/>
              </a:rPr>
              <a:t>(5), 1181-1188</a:t>
            </a:r>
            <a:r>
              <a:rPr lang="en-US" sz="1800" baseline="0" dirty="0">
                <a:latin typeface="Arial" panose="020B0604020202020204" pitchFamily="34" charset="0"/>
                <a:cs typeface="Arial" panose="020B0604020202020204" pitchFamily="34" charset="0"/>
              </a:rPr>
              <a:t>.</a:t>
            </a:r>
          </a:p>
        </p:txBody>
      </p:sp>
      <p:sp>
        <p:nvSpPr>
          <p:cNvPr id="3" name="TextBox 2"/>
          <p:cNvSpPr txBox="1"/>
          <p:nvPr/>
        </p:nvSpPr>
        <p:spPr>
          <a:xfrm>
            <a:off x="-5079633" y="3365662"/>
            <a:ext cx="184666" cy="338554"/>
          </a:xfrm>
          <a:prstGeom prst="rect">
            <a:avLst/>
          </a:prstGeom>
          <a:noFill/>
        </p:spPr>
        <p:txBody>
          <a:bodyPr wrap="none" rtlCol="0">
            <a:spAutoFit/>
          </a:bodyPr>
          <a:lstStyle/>
          <a:p>
            <a:endParaRPr lang="en-US" dirty="0"/>
          </a:p>
        </p:txBody>
      </p:sp>
      <p:sp>
        <p:nvSpPr>
          <p:cNvPr id="80" name="Rectangle 2"/>
          <p:cNvSpPr>
            <a:spLocks noChangeArrowheads="1"/>
          </p:cNvSpPr>
          <p:nvPr/>
        </p:nvSpPr>
        <p:spPr bwMode="auto">
          <a:xfrm>
            <a:off x="23088600" y="30850114"/>
            <a:ext cx="6096000" cy="1066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444204" tIns="222102" rIns="444204" bIns="222102" anchor="ctr"/>
          <a:lstStyle/>
          <a:p>
            <a:pPr>
              <a:lnSpc>
                <a:spcPct val="90000"/>
              </a:lnSpc>
            </a:pPr>
            <a:r>
              <a:rPr lang="en-US" sz="2800" b="1" baseline="0" dirty="0">
                <a:latin typeface="Arial"/>
                <a:cs typeface="Arial"/>
              </a:rPr>
              <a:t>Contact Information:</a:t>
            </a:r>
            <a:endParaRPr lang="en-US" sz="2800" b="1" dirty="0"/>
          </a:p>
        </p:txBody>
      </p:sp>
      <p:sp>
        <p:nvSpPr>
          <p:cNvPr id="82" name="Rectangle 2"/>
          <p:cNvSpPr>
            <a:spLocks noChangeArrowheads="1"/>
          </p:cNvSpPr>
          <p:nvPr/>
        </p:nvSpPr>
        <p:spPr bwMode="auto">
          <a:xfrm>
            <a:off x="23088600" y="31470600"/>
            <a:ext cx="6858000" cy="914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444204" tIns="222102" rIns="444204" bIns="222102" anchor="ctr"/>
          <a:lstStyle/>
          <a:p>
            <a:pPr>
              <a:lnSpc>
                <a:spcPct val="90000"/>
              </a:lnSpc>
            </a:pPr>
            <a:r>
              <a:rPr lang="en-US" sz="2200" baseline="0" dirty="0" err="1">
                <a:latin typeface="Arial"/>
                <a:cs typeface="Arial"/>
              </a:rPr>
              <a:t>kabbott@amnh.org</a:t>
            </a:r>
            <a:endParaRPr lang="en-US" sz="2200" dirty="0"/>
          </a:p>
        </p:txBody>
      </p:sp>
      <p:sp>
        <p:nvSpPr>
          <p:cNvPr id="83" name="Rectangle 2"/>
          <p:cNvSpPr>
            <a:spLocks noChangeArrowheads="1"/>
          </p:cNvSpPr>
          <p:nvPr/>
        </p:nvSpPr>
        <p:spPr bwMode="auto">
          <a:xfrm>
            <a:off x="28368166" y="30628858"/>
            <a:ext cx="6096000" cy="1066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444204" tIns="222102" rIns="444204" bIns="222102" anchor="ctr"/>
          <a:lstStyle/>
          <a:p>
            <a:pPr>
              <a:lnSpc>
                <a:spcPct val="90000"/>
              </a:lnSpc>
            </a:pPr>
            <a:r>
              <a:rPr lang="en-US" sz="2800" b="1" baseline="0" dirty="0">
                <a:latin typeface="Arial"/>
                <a:cs typeface="Arial"/>
              </a:rPr>
              <a:t>Acknowledgements</a:t>
            </a:r>
            <a:r>
              <a:rPr lang="en-US" sz="2800" b="1" baseline="0" dirty="0">
                <a:solidFill>
                  <a:srgbClr val="FFFFFF"/>
                </a:solidFill>
                <a:latin typeface="Arial"/>
                <a:cs typeface="Arial"/>
              </a:rPr>
              <a:t>:</a:t>
            </a:r>
          </a:p>
        </p:txBody>
      </p:sp>
      <p:sp>
        <p:nvSpPr>
          <p:cNvPr id="84" name="Rectangle 2"/>
          <p:cNvSpPr>
            <a:spLocks noChangeArrowheads="1"/>
          </p:cNvSpPr>
          <p:nvPr/>
        </p:nvSpPr>
        <p:spPr bwMode="auto">
          <a:xfrm>
            <a:off x="28290346" y="31438239"/>
            <a:ext cx="15523034" cy="105460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444204" tIns="222102" rIns="444204" bIns="222102" anchor="ctr"/>
          <a:lstStyle/>
          <a:p>
            <a:pPr>
              <a:lnSpc>
                <a:spcPct val="90000"/>
              </a:lnSpc>
            </a:pPr>
            <a:r>
              <a:rPr lang="en-US" sz="1700" baseline="0" dirty="0">
                <a:latin typeface="Arial"/>
                <a:cs typeface="Arial"/>
              </a:rPr>
              <a:t>This study has been conducted using E.U. Copernicus Marine Service Information. Code for contour maps and tracks were adapted from Chad Valencia. This work was supported by the National Ocean and Atmospheric Administration (NOAA) Fisheries And The Environment (FATE) award NA15OAR4170218. This work used the Extreme Science and Engineering Discovery Environment (XSEDE), which is supported by the National Science Foundation grant number NSF-OCE170005. Data supporting the analysis and conclusions are publicly available at https://</a:t>
            </a:r>
            <a:r>
              <a:rPr lang="en-US" sz="1700" baseline="0" dirty="0" err="1">
                <a:latin typeface="Arial"/>
                <a:cs typeface="Arial"/>
              </a:rPr>
              <a:t>github.com</a:t>
            </a:r>
            <a:r>
              <a:rPr lang="en-US" sz="1700" baseline="0" dirty="0">
                <a:latin typeface="Arial"/>
                <a:cs typeface="Arial"/>
              </a:rPr>
              <a:t>/</a:t>
            </a:r>
            <a:r>
              <a:rPr lang="en-US" sz="1700" baseline="0" dirty="0" err="1">
                <a:latin typeface="Arial"/>
                <a:cs typeface="Arial"/>
              </a:rPr>
              <a:t>dlindo</a:t>
            </a:r>
            <a:r>
              <a:rPr lang="en-US" sz="1700" baseline="0" dirty="0">
                <a:latin typeface="Arial"/>
                <a:cs typeface="Arial"/>
              </a:rPr>
              <a:t>/PYTHON </a:t>
            </a:r>
            <a:endParaRPr lang="en-US" sz="1700" dirty="0"/>
          </a:p>
        </p:txBody>
      </p:sp>
      <p:pic>
        <p:nvPicPr>
          <p:cNvPr id="6" name="Picture 5">
            <a:extLst>
              <a:ext uri="{FF2B5EF4-FFF2-40B4-BE49-F238E27FC236}">
                <a16:creationId xmlns:a16="http://schemas.microsoft.com/office/drawing/2014/main" id="{A49F89D0-A285-4A45-AECF-735AF6E63406}"/>
              </a:ext>
            </a:extLst>
          </p:cNvPr>
          <p:cNvPicPr>
            <a:picLocks noChangeAspect="1"/>
          </p:cNvPicPr>
          <p:nvPr/>
        </p:nvPicPr>
        <p:blipFill>
          <a:blip r:embed="rId1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5408824" y="561977"/>
            <a:ext cx="7658100" cy="1384300"/>
          </a:xfrm>
          <a:prstGeom prst="rect">
            <a:avLst/>
          </a:prstGeom>
        </p:spPr>
      </p:pic>
      <p:sp>
        <p:nvSpPr>
          <p:cNvPr id="71" name="Rectangle 70">
            <a:extLst>
              <a:ext uri="{FF2B5EF4-FFF2-40B4-BE49-F238E27FC236}">
                <a16:creationId xmlns:a16="http://schemas.microsoft.com/office/drawing/2014/main" id="{91A02420-0799-BE47-B2F8-162F936E425C}"/>
              </a:ext>
            </a:extLst>
          </p:cNvPr>
          <p:cNvSpPr/>
          <p:nvPr/>
        </p:nvSpPr>
        <p:spPr>
          <a:xfrm>
            <a:off x="348913" y="24356141"/>
            <a:ext cx="14434457" cy="6186309"/>
          </a:xfrm>
          <a:prstGeom prst="rect">
            <a:avLst/>
          </a:prstGeom>
        </p:spPr>
        <p:txBody>
          <a:bodyPr wrap="square">
            <a:spAutoFit/>
          </a:bodyPr>
          <a:lstStyle/>
          <a:p>
            <a:r>
              <a:rPr lang="en-US" sz="3600" b="1" baseline="0" dirty="0">
                <a:latin typeface="Arial"/>
                <a:cs typeface="Arial"/>
              </a:rPr>
              <a:t>The </a:t>
            </a:r>
            <a:r>
              <a:rPr lang="en-US" sz="3600" baseline="0" dirty="0">
                <a:latin typeface="Arial"/>
                <a:cs typeface="Arial"/>
              </a:rPr>
              <a:t>Northwestern Atlantic Ocean (NWAT) is a dynamic region intersected by the Gulf Stream. Here, we used the following general circulation model and an eddy detection tool:</a:t>
            </a:r>
          </a:p>
          <a:p>
            <a:endParaRPr lang="en-US" sz="3600" b="1" baseline="0" dirty="0">
              <a:latin typeface="Arial"/>
              <a:cs typeface="Arial"/>
            </a:endParaRPr>
          </a:p>
          <a:p>
            <a:pPr marL="457200" indent="-457200">
              <a:buFont typeface="Arial" panose="020B0604020202020204" pitchFamily="34" charset="0"/>
              <a:buChar char="•"/>
            </a:pPr>
            <a:r>
              <a:rPr lang="en-US" sz="3600" b="1" baseline="0" dirty="0">
                <a:latin typeface="Arial"/>
                <a:cs typeface="Arial"/>
              </a:rPr>
              <a:t>Modeled data of sea level anomaly in the NWAT region was generated from the Regional Ocean Modeling System with resolution of 2.5 km</a:t>
            </a:r>
            <a:r>
              <a:rPr lang="en-US" sz="3600" b="1" dirty="0">
                <a:latin typeface="Arial"/>
                <a:cs typeface="Arial"/>
              </a:rPr>
              <a:t>[2]</a:t>
            </a:r>
            <a:endParaRPr lang="en-US" sz="3600" b="1" baseline="0" dirty="0">
              <a:latin typeface="Arial"/>
              <a:cs typeface="Arial"/>
            </a:endParaRPr>
          </a:p>
          <a:p>
            <a:pPr marL="457200" indent="-457200">
              <a:buFont typeface="Arial" panose="020B0604020202020204" pitchFamily="34" charset="0"/>
              <a:buChar char="•"/>
            </a:pPr>
            <a:endParaRPr lang="en-US" sz="3600" b="1" baseline="0" dirty="0">
              <a:latin typeface="Arial"/>
              <a:cs typeface="Arial"/>
            </a:endParaRPr>
          </a:p>
          <a:p>
            <a:pPr marL="457200" indent="-457200">
              <a:buFont typeface="Arial" panose="020B0604020202020204" pitchFamily="34" charset="0"/>
              <a:buChar char="•"/>
            </a:pPr>
            <a:r>
              <a:rPr lang="en-US" sz="3600" b="1" baseline="0" dirty="0">
                <a:latin typeface="Arial"/>
                <a:cs typeface="Arial"/>
              </a:rPr>
              <a:t>Eddies identified using </a:t>
            </a:r>
            <a:r>
              <a:rPr lang="en-US" sz="3600" b="1" baseline="0" dirty="0" err="1">
                <a:latin typeface="Arial"/>
                <a:cs typeface="Arial"/>
              </a:rPr>
              <a:t>py</a:t>
            </a:r>
            <a:r>
              <a:rPr lang="en-US" sz="3600" b="1" baseline="0" dirty="0">
                <a:latin typeface="Arial"/>
                <a:cs typeface="Arial"/>
              </a:rPr>
              <a:t>-eddy-tracker, an automated tracking algorithm based on sea surface height</a:t>
            </a:r>
            <a:r>
              <a:rPr lang="en-US" sz="3600" b="1" dirty="0">
                <a:latin typeface="Arial"/>
                <a:cs typeface="Arial"/>
              </a:rPr>
              <a:t>[3]</a:t>
            </a:r>
            <a:endParaRPr lang="en-US" sz="3600" b="1" baseline="0" dirty="0">
              <a:latin typeface="Arial"/>
              <a:cs typeface="Arial"/>
            </a:endParaRPr>
          </a:p>
          <a:p>
            <a:r>
              <a:rPr lang="en-US" sz="3600" b="1" baseline="0" dirty="0">
                <a:latin typeface="Arial"/>
                <a:cs typeface="Arial"/>
              </a:rPr>
              <a:t> </a:t>
            </a:r>
            <a:endParaRPr lang="en-US" sz="3600" baseline="0" dirty="0">
              <a:latin typeface="Arial"/>
              <a:cs typeface="Arial"/>
            </a:endParaRPr>
          </a:p>
        </p:txBody>
      </p:sp>
      <p:sp>
        <p:nvSpPr>
          <p:cNvPr id="100" name="Rectangle 99">
            <a:extLst>
              <a:ext uri="{FF2B5EF4-FFF2-40B4-BE49-F238E27FC236}">
                <a16:creationId xmlns:a16="http://schemas.microsoft.com/office/drawing/2014/main" id="{F77E34B0-E318-C241-8857-283978AAD11C}"/>
              </a:ext>
            </a:extLst>
          </p:cNvPr>
          <p:cNvSpPr/>
          <p:nvPr/>
        </p:nvSpPr>
        <p:spPr bwMode="auto">
          <a:xfrm>
            <a:off x="19663008" y="16277822"/>
            <a:ext cx="8472087" cy="1531092"/>
          </a:xfrm>
          <a:prstGeom prst="rect">
            <a:avLst/>
          </a:prstGeom>
          <a:solidFill>
            <a:srgbClr val="AEC9FA"/>
          </a:solidFill>
          <a:ln w="9525" cap="flat" cmpd="sng" algn="ctr">
            <a:solidFill>
              <a:srgbClr val="AEC9FA"/>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000" b="1" i="0" u="none" strike="noStrike" cap="none" normalizeH="0" baseline="30000" dirty="0">
              <a:ln>
                <a:noFill/>
              </a:ln>
              <a:solidFill>
                <a:schemeClr val="tx1"/>
              </a:solidFill>
              <a:effectLst/>
              <a:latin typeface="Arial" panose="020B0604020202020204" pitchFamily="34" charset="0"/>
              <a:cs typeface="Arial" panose="020B0604020202020204" pitchFamily="34" charset="0"/>
            </a:endParaRPr>
          </a:p>
        </p:txBody>
      </p:sp>
      <p:sp>
        <p:nvSpPr>
          <p:cNvPr id="74" name="Rectangle 73">
            <a:extLst>
              <a:ext uri="{FF2B5EF4-FFF2-40B4-BE49-F238E27FC236}">
                <a16:creationId xmlns:a16="http://schemas.microsoft.com/office/drawing/2014/main" id="{10D7C9A1-0778-8147-86EF-B5D8483D9598}"/>
              </a:ext>
            </a:extLst>
          </p:cNvPr>
          <p:cNvSpPr/>
          <p:nvPr/>
        </p:nvSpPr>
        <p:spPr>
          <a:xfrm>
            <a:off x="30083485" y="20871538"/>
            <a:ext cx="13150921" cy="2400657"/>
          </a:xfrm>
          <a:prstGeom prst="rect">
            <a:avLst/>
          </a:prstGeom>
        </p:spPr>
        <p:txBody>
          <a:bodyPr wrap="square">
            <a:spAutoFit/>
          </a:bodyPr>
          <a:lstStyle/>
          <a:p>
            <a:r>
              <a:rPr lang="en-US" sz="3000" baseline="0" dirty="0">
                <a:latin typeface="Arial"/>
                <a:cs typeface="Arial"/>
              </a:rPr>
              <a:t>We applied the same tracking algorithm to satellite altimetry in the Bermuda region and compared the two tracking outputs to assess the model’s accuracy. The two differed in some locations — in the model, a high density of cyclonic eddies are identified north of Bermuda — but generally agree within 5 eddies per year. </a:t>
            </a:r>
          </a:p>
        </p:txBody>
      </p:sp>
      <p:sp>
        <p:nvSpPr>
          <p:cNvPr id="53" name="Rectangle 52">
            <a:extLst>
              <a:ext uri="{FF2B5EF4-FFF2-40B4-BE49-F238E27FC236}">
                <a16:creationId xmlns:a16="http://schemas.microsoft.com/office/drawing/2014/main" id="{74B01E60-CA88-4644-B08F-0FEEE1FEBC75}"/>
              </a:ext>
            </a:extLst>
          </p:cNvPr>
          <p:cNvSpPr/>
          <p:nvPr/>
        </p:nvSpPr>
        <p:spPr>
          <a:xfrm>
            <a:off x="19959902" y="16478086"/>
            <a:ext cx="8291473" cy="1292662"/>
          </a:xfrm>
          <a:prstGeom prst="rect">
            <a:avLst/>
          </a:prstGeom>
        </p:spPr>
        <p:txBody>
          <a:bodyPr wrap="square">
            <a:spAutoFit/>
          </a:bodyPr>
          <a:lstStyle/>
          <a:p>
            <a:r>
              <a:rPr lang="en-US" sz="2600" b="1" baseline="0" dirty="0">
                <a:latin typeface="Arial" panose="020B0604020202020204" pitchFamily="34" charset="0"/>
                <a:cs typeface="Arial" panose="020B0604020202020204" pitchFamily="34" charset="0"/>
              </a:rPr>
              <a:t>Fig 2. </a:t>
            </a:r>
            <a:r>
              <a:rPr lang="en-US" sz="2600" baseline="0" dirty="0">
                <a:latin typeface="Arial" panose="020B0604020202020204" pitchFamily="34" charset="0"/>
                <a:cs typeface="Arial" panose="020B0604020202020204" pitchFamily="34" charset="0"/>
              </a:rPr>
              <a:t>Trajectories of anticyclonic (red) and cyclonic (blue) eddies in the Northwestern Atlantic Ocean from an 18-year model run. </a:t>
            </a:r>
          </a:p>
        </p:txBody>
      </p:sp>
      <p:sp>
        <p:nvSpPr>
          <p:cNvPr id="95" name="Rectangle 94">
            <a:extLst>
              <a:ext uri="{FF2B5EF4-FFF2-40B4-BE49-F238E27FC236}">
                <a16:creationId xmlns:a16="http://schemas.microsoft.com/office/drawing/2014/main" id="{5B147981-541C-AB4D-9D44-A9A6E60533D0}"/>
              </a:ext>
            </a:extLst>
          </p:cNvPr>
          <p:cNvSpPr/>
          <p:nvPr/>
        </p:nvSpPr>
        <p:spPr>
          <a:xfrm>
            <a:off x="453177" y="12100141"/>
            <a:ext cx="14434457" cy="784830"/>
          </a:xfrm>
          <a:prstGeom prst="rect">
            <a:avLst/>
          </a:prstGeom>
        </p:spPr>
        <p:txBody>
          <a:bodyPr wrap="square">
            <a:spAutoFit/>
          </a:bodyPr>
          <a:lstStyle/>
          <a:p>
            <a:r>
              <a:rPr lang="en-US" sz="4500" b="1" baseline="0" dirty="0">
                <a:latin typeface="Arial"/>
                <a:cs typeface="Arial"/>
              </a:rPr>
              <a:t>Background and methodology</a:t>
            </a:r>
          </a:p>
        </p:txBody>
      </p:sp>
      <p:sp>
        <p:nvSpPr>
          <p:cNvPr id="96" name="Rectangle 95">
            <a:extLst>
              <a:ext uri="{FF2B5EF4-FFF2-40B4-BE49-F238E27FC236}">
                <a16:creationId xmlns:a16="http://schemas.microsoft.com/office/drawing/2014/main" id="{5C2C16DF-4B59-124A-B078-5E593B3DE982}"/>
              </a:ext>
            </a:extLst>
          </p:cNvPr>
          <p:cNvSpPr/>
          <p:nvPr/>
        </p:nvSpPr>
        <p:spPr>
          <a:xfrm>
            <a:off x="15586593" y="5487536"/>
            <a:ext cx="14434457" cy="784830"/>
          </a:xfrm>
          <a:prstGeom prst="rect">
            <a:avLst/>
          </a:prstGeom>
        </p:spPr>
        <p:txBody>
          <a:bodyPr wrap="square">
            <a:spAutoFit/>
          </a:bodyPr>
          <a:lstStyle/>
          <a:p>
            <a:r>
              <a:rPr lang="en-US" sz="4500" b="1" baseline="0" dirty="0">
                <a:latin typeface="Arial"/>
                <a:cs typeface="Arial"/>
              </a:rPr>
              <a:t>Tracking eddies in the Northwest Atlantic</a:t>
            </a:r>
          </a:p>
        </p:txBody>
      </p:sp>
      <p:sp>
        <p:nvSpPr>
          <p:cNvPr id="97" name="Rectangle 96">
            <a:extLst>
              <a:ext uri="{FF2B5EF4-FFF2-40B4-BE49-F238E27FC236}">
                <a16:creationId xmlns:a16="http://schemas.microsoft.com/office/drawing/2014/main" id="{9B60BDAC-E316-874F-B75A-9C3F7C3B792D}"/>
              </a:ext>
            </a:extLst>
          </p:cNvPr>
          <p:cNvSpPr/>
          <p:nvPr/>
        </p:nvSpPr>
        <p:spPr>
          <a:xfrm>
            <a:off x="29818899" y="5421424"/>
            <a:ext cx="14434457" cy="784830"/>
          </a:xfrm>
          <a:prstGeom prst="rect">
            <a:avLst/>
          </a:prstGeom>
        </p:spPr>
        <p:txBody>
          <a:bodyPr wrap="square">
            <a:spAutoFit/>
          </a:bodyPr>
          <a:lstStyle/>
          <a:p>
            <a:r>
              <a:rPr lang="en-US" sz="4500" b="1" baseline="0" dirty="0">
                <a:latin typeface="Arial"/>
                <a:cs typeface="Arial"/>
              </a:rPr>
              <a:t>Zooming in on Bermuda</a:t>
            </a:r>
          </a:p>
        </p:txBody>
      </p:sp>
      <p:sp>
        <p:nvSpPr>
          <p:cNvPr id="98" name="Rectangle 97">
            <a:extLst>
              <a:ext uri="{FF2B5EF4-FFF2-40B4-BE49-F238E27FC236}">
                <a16:creationId xmlns:a16="http://schemas.microsoft.com/office/drawing/2014/main" id="{CFBA1996-AE5B-074F-893A-743270125126}"/>
              </a:ext>
            </a:extLst>
          </p:cNvPr>
          <p:cNvSpPr/>
          <p:nvPr/>
        </p:nvSpPr>
        <p:spPr>
          <a:xfrm>
            <a:off x="29964392" y="23302906"/>
            <a:ext cx="14434457" cy="784830"/>
          </a:xfrm>
          <a:prstGeom prst="rect">
            <a:avLst/>
          </a:prstGeom>
        </p:spPr>
        <p:txBody>
          <a:bodyPr wrap="square">
            <a:spAutoFit/>
          </a:bodyPr>
          <a:lstStyle/>
          <a:p>
            <a:r>
              <a:rPr lang="en-US" sz="4500" b="1" baseline="0" dirty="0">
                <a:latin typeface="Arial"/>
                <a:cs typeface="Arial"/>
              </a:rPr>
              <a:t>Relationship to carbon transport</a:t>
            </a:r>
          </a:p>
        </p:txBody>
      </p:sp>
      <p:sp>
        <p:nvSpPr>
          <p:cNvPr id="102" name="Rectangle 101">
            <a:extLst>
              <a:ext uri="{FF2B5EF4-FFF2-40B4-BE49-F238E27FC236}">
                <a16:creationId xmlns:a16="http://schemas.microsoft.com/office/drawing/2014/main" id="{F9129C3D-85DB-A34B-8FB8-B0D162D89B47}"/>
              </a:ext>
            </a:extLst>
          </p:cNvPr>
          <p:cNvSpPr/>
          <p:nvPr/>
        </p:nvSpPr>
        <p:spPr bwMode="auto">
          <a:xfrm>
            <a:off x="30114446" y="18397728"/>
            <a:ext cx="13228762" cy="2267712"/>
          </a:xfrm>
          <a:prstGeom prst="rect">
            <a:avLst/>
          </a:prstGeom>
          <a:solidFill>
            <a:srgbClr val="AEC9FA"/>
          </a:solidFill>
          <a:ln w="9525" cap="flat" cmpd="sng" algn="ctr">
            <a:solidFill>
              <a:srgbClr val="AEC9FA"/>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000" b="1" i="0" u="none" strike="noStrike" cap="none" normalizeH="0" baseline="30000" dirty="0">
              <a:ln>
                <a:noFill/>
              </a:ln>
              <a:solidFill>
                <a:schemeClr val="tx1"/>
              </a:solidFill>
              <a:effectLst/>
              <a:latin typeface="Arial" panose="020B0604020202020204" pitchFamily="34" charset="0"/>
              <a:cs typeface="Arial" panose="020B0604020202020204" pitchFamily="34" charset="0"/>
            </a:endParaRPr>
          </a:p>
        </p:txBody>
      </p:sp>
      <p:sp>
        <p:nvSpPr>
          <p:cNvPr id="104" name="Rectangle 103">
            <a:extLst>
              <a:ext uri="{FF2B5EF4-FFF2-40B4-BE49-F238E27FC236}">
                <a16:creationId xmlns:a16="http://schemas.microsoft.com/office/drawing/2014/main" id="{02DA4715-9CD2-CB46-A6BB-36C5D7C24D39}"/>
              </a:ext>
            </a:extLst>
          </p:cNvPr>
          <p:cNvSpPr/>
          <p:nvPr/>
        </p:nvSpPr>
        <p:spPr bwMode="auto">
          <a:xfrm>
            <a:off x="30208480" y="29591000"/>
            <a:ext cx="12962873" cy="1012218"/>
          </a:xfrm>
          <a:prstGeom prst="rect">
            <a:avLst/>
          </a:prstGeom>
          <a:solidFill>
            <a:srgbClr val="AEC9FA"/>
          </a:solidFill>
          <a:ln w="9525" cap="flat" cmpd="sng" algn="ctr">
            <a:solidFill>
              <a:srgbClr val="AEC9FA"/>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000" b="1" i="0" u="none" strike="noStrike" cap="none" normalizeH="0" baseline="30000" dirty="0">
              <a:ln>
                <a:noFill/>
              </a:ln>
              <a:solidFill>
                <a:schemeClr val="tx1"/>
              </a:solidFill>
              <a:effectLst/>
              <a:latin typeface="Arial" panose="020B0604020202020204" pitchFamily="34" charset="0"/>
              <a:cs typeface="Arial" panose="020B0604020202020204" pitchFamily="34" charset="0"/>
            </a:endParaRPr>
          </a:p>
        </p:txBody>
      </p:sp>
      <p:sp>
        <p:nvSpPr>
          <p:cNvPr id="106" name="Rectangle 105">
            <a:extLst>
              <a:ext uri="{FF2B5EF4-FFF2-40B4-BE49-F238E27FC236}">
                <a16:creationId xmlns:a16="http://schemas.microsoft.com/office/drawing/2014/main" id="{674849BF-30AE-844C-939D-ED1A0D8A2D0F}"/>
              </a:ext>
            </a:extLst>
          </p:cNvPr>
          <p:cNvSpPr/>
          <p:nvPr/>
        </p:nvSpPr>
        <p:spPr>
          <a:xfrm>
            <a:off x="30443601" y="29699427"/>
            <a:ext cx="12837999" cy="892552"/>
          </a:xfrm>
          <a:prstGeom prst="rect">
            <a:avLst/>
          </a:prstGeom>
        </p:spPr>
        <p:txBody>
          <a:bodyPr wrap="square">
            <a:spAutoFit/>
          </a:bodyPr>
          <a:lstStyle/>
          <a:p>
            <a:r>
              <a:rPr lang="en-US" sz="2600" b="1" baseline="0" dirty="0">
                <a:latin typeface="Arial" panose="020B0604020202020204" pitchFamily="34" charset="0"/>
                <a:cs typeface="Arial" panose="020B0604020202020204" pitchFamily="34" charset="0"/>
              </a:rPr>
              <a:t>Fig. 6.</a:t>
            </a:r>
            <a:r>
              <a:rPr lang="en-US" sz="2600" baseline="0" dirty="0">
                <a:latin typeface="Arial" panose="020B0604020202020204" pitchFamily="34" charset="0"/>
                <a:cs typeface="Arial" panose="020B0604020202020204" pitchFamily="34" charset="0"/>
              </a:rPr>
              <a:t> Timeseries of pCO2 data collected at the BATS site and eddy presence at the site from satellite data. The pCO2 data was corrected for seasonal variation.</a:t>
            </a:r>
          </a:p>
        </p:txBody>
      </p:sp>
      <p:sp>
        <p:nvSpPr>
          <p:cNvPr id="107" name="Rectangle 106">
            <a:extLst>
              <a:ext uri="{FF2B5EF4-FFF2-40B4-BE49-F238E27FC236}">
                <a16:creationId xmlns:a16="http://schemas.microsoft.com/office/drawing/2014/main" id="{7F0277B7-7A41-3349-BC0D-BAE6296F04ED}"/>
              </a:ext>
            </a:extLst>
          </p:cNvPr>
          <p:cNvSpPr/>
          <p:nvPr/>
        </p:nvSpPr>
        <p:spPr>
          <a:xfrm>
            <a:off x="29960030" y="24137652"/>
            <a:ext cx="13150921" cy="2400657"/>
          </a:xfrm>
          <a:prstGeom prst="rect">
            <a:avLst/>
          </a:prstGeom>
        </p:spPr>
        <p:txBody>
          <a:bodyPr wrap="square">
            <a:spAutoFit/>
          </a:bodyPr>
          <a:lstStyle/>
          <a:p>
            <a:pPr marL="457200" indent="-457200">
              <a:buFont typeface="Arial" panose="020B0604020202020204" pitchFamily="34" charset="0"/>
              <a:buChar char="•"/>
            </a:pPr>
            <a:r>
              <a:rPr lang="en-US" sz="3000" baseline="0" dirty="0">
                <a:latin typeface="Arial"/>
                <a:cs typeface="Arial"/>
              </a:rPr>
              <a:t>Comparing eddy statistics to 25 years of carbon data from Bermuda Atlantic Time-Series (BATS) to identify correlation between mesoscale processes and carbon transport on a range of time and length scales </a:t>
            </a:r>
          </a:p>
          <a:p>
            <a:pPr marL="457200" indent="-457200">
              <a:buFont typeface="Arial" panose="020B0604020202020204" pitchFamily="34" charset="0"/>
              <a:buChar char="•"/>
            </a:pPr>
            <a:endParaRPr lang="en-US" sz="3000" baseline="0" dirty="0">
              <a:latin typeface="Arial"/>
              <a:cs typeface="Arial"/>
            </a:endParaRPr>
          </a:p>
          <a:p>
            <a:pPr marL="457200" indent="-457200">
              <a:buFont typeface="Arial" panose="020B0604020202020204" pitchFamily="34" charset="0"/>
              <a:buChar char="•"/>
            </a:pPr>
            <a:endParaRPr lang="en-US" sz="3000" baseline="0" dirty="0">
              <a:latin typeface="Arial"/>
              <a:cs typeface="Arial"/>
            </a:endParaRPr>
          </a:p>
        </p:txBody>
      </p:sp>
      <p:sp>
        <p:nvSpPr>
          <p:cNvPr id="115" name="Rectangle 114">
            <a:extLst>
              <a:ext uri="{FF2B5EF4-FFF2-40B4-BE49-F238E27FC236}">
                <a16:creationId xmlns:a16="http://schemas.microsoft.com/office/drawing/2014/main" id="{7CA6B7F2-6A26-3341-8DDB-78B623556A46}"/>
              </a:ext>
            </a:extLst>
          </p:cNvPr>
          <p:cNvSpPr/>
          <p:nvPr/>
        </p:nvSpPr>
        <p:spPr bwMode="auto">
          <a:xfrm>
            <a:off x="1308683" y="22456283"/>
            <a:ext cx="11564037" cy="1463983"/>
          </a:xfrm>
          <a:prstGeom prst="rect">
            <a:avLst/>
          </a:prstGeom>
          <a:solidFill>
            <a:srgbClr val="AEC9FA"/>
          </a:solidFill>
          <a:ln w="9525" cap="flat" cmpd="sng" algn="ctr">
            <a:solidFill>
              <a:srgbClr val="AEC9FA"/>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000" b="1" i="0" u="none" strike="noStrike" cap="none" normalizeH="0" baseline="30000" dirty="0">
              <a:ln>
                <a:noFill/>
              </a:ln>
              <a:solidFill>
                <a:schemeClr val="tx1"/>
              </a:solidFill>
              <a:effectLst/>
              <a:latin typeface="Arial" panose="020B0604020202020204" pitchFamily="34" charset="0"/>
              <a:cs typeface="Arial" panose="020B0604020202020204" pitchFamily="34" charset="0"/>
            </a:endParaRPr>
          </a:p>
        </p:txBody>
      </p:sp>
      <p:sp>
        <p:nvSpPr>
          <p:cNvPr id="116" name="Rectangle 115">
            <a:extLst>
              <a:ext uri="{FF2B5EF4-FFF2-40B4-BE49-F238E27FC236}">
                <a16:creationId xmlns:a16="http://schemas.microsoft.com/office/drawing/2014/main" id="{2A944BAC-2A75-EA45-BD4C-7FA45365300F}"/>
              </a:ext>
            </a:extLst>
          </p:cNvPr>
          <p:cNvSpPr/>
          <p:nvPr/>
        </p:nvSpPr>
        <p:spPr>
          <a:xfrm>
            <a:off x="1478491" y="22475273"/>
            <a:ext cx="11241829" cy="1292662"/>
          </a:xfrm>
          <a:prstGeom prst="rect">
            <a:avLst/>
          </a:prstGeom>
        </p:spPr>
        <p:txBody>
          <a:bodyPr wrap="square">
            <a:spAutoFit/>
          </a:bodyPr>
          <a:lstStyle/>
          <a:p>
            <a:r>
              <a:rPr lang="en-US" sz="2600" b="1" baseline="0" dirty="0">
                <a:latin typeface="Arial" panose="020B0604020202020204" pitchFamily="34" charset="0"/>
                <a:cs typeface="Arial" panose="020B0604020202020204" pitchFamily="34" charset="0"/>
              </a:rPr>
              <a:t>Fig 1. </a:t>
            </a:r>
            <a:r>
              <a:rPr lang="en-US" sz="2600" baseline="0" dirty="0">
                <a:latin typeface="Arial" panose="020B0604020202020204" pitchFamily="34" charset="0"/>
                <a:cs typeface="Arial" panose="020B0604020202020204" pitchFamily="34" charset="0"/>
              </a:rPr>
              <a:t>Map of study area, overlaid with sea level anomaly from observation 10 of the NWAT ROMS model. The rectangular box represents the area where satellite data was also analyzed for comparison</a:t>
            </a:r>
            <a:r>
              <a:rPr lang="en-US" sz="2600" i="1" baseline="0" dirty="0">
                <a:latin typeface="Arial" panose="020B0604020202020204" pitchFamily="34" charset="0"/>
                <a:cs typeface="Arial" panose="020B0604020202020204" pitchFamily="34" charset="0"/>
              </a:rPr>
              <a:t>.</a:t>
            </a:r>
            <a:endParaRPr lang="en-US" sz="2600" baseline="0" dirty="0">
              <a:latin typeface="Arial" panose="020B0604020202020204" pitchFamily="34" charset="0"/>
              <a:cs typeface="Arial" panose="020B0604020202020204" pitchFamily="34" charset="0"/>
            </a:endParaRPr>
          </a:p>
        </p:txBody>
      </p:sp>
      <p:sp>
        <p:nvSpPr>
          <p:cNvPr id="121" name="Rectangle 120">
            <a:extLst>
              <a:ext uri="{FF2B5EF4-FFF2-40B4-BE49-F238E27FC236}">
                <a16:creationId xmlns:a16="http://schemas.microsoft.com/office/drawing/2014/main" id="{7D16DA50-B10C-A645-916E-57C0A7DAF311}"/>
              </a:ext>
            </a:extLst>
          </p:cNvPr>
          <p:cNvSpPr/>
          <p:nvPr/>
        </p:nvSpPr>
        <p:spPr bwMode="auto">
          <a:xfrm>
            <a:off x="15465593" y="29353752"/>
            <a:ext cx="5839927" cy="1077480"/>
          </a:xfrm>
          <a:prstGeom prst="rect">
            <a:avLst/>
          </a:prstGeom>
          <a:solidFill>
            <a:srgbClr val="AEC9FA"/>
          </a:solidFill>
          <a:ln w="9525" cap="flat" cmpd="sng" algn="ctr">
            <a:solidFill>
              <a:srgbClr val="AEC9FA"/>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000" b="1" i="0" u="none" strike="noStrike" cap="none" normalizeH="0" baseline="30000" dirty="0">
              <a:ln>
                <a:noFill/>
              </a:ln>
              <a:solidFill>
                <a:schemeClr val="tx1"/>
              </a:solidFill>
              <a:effectLst/>
              <a:latin typeface="Arial" panose="020B0604020202020204" pitchFamily="34" charset="0"/>
              <a:cs typeface="Arial" panose="020B0604020202020204" pitchFamily="34" charset="0"/>
            </a:endParaRPr>
          </a:p>
        </p:txBody>
      </p:sp>
      <p:sp>
        <p:nvSpPr>
          <p:cNvPr id="122" name="Rectangle 121">
            <a:extLst>
              <a:ext uri="{FF2B5EF4-FFF2-40B4-BE49-F238E27FC236}">
                <a16:creationId xmlns:a16="http://schemas.microsoft.com/office/drawing/2014/main" id="{B7FF0463-84EF-6B46-98C3-1D9AA88BD04C}"/>
              </a:ext>
            </a:extLst>
          </p:cNvPr>
          <p:cNvSpPr/>
          <p:nvPr/>
        </p:nvSpPr>
        <p:spPr>
          <a:xfrm>
            <a:off x="23248378" y="27631686"/>
            <a:ext cx="5811254" cy="3642023"/>
          </a:xfrm>
          <a:prstGeom prst="rect">
            <a:avLst/>
          </a:prstGeom>
        </p:spPr>
        <p:txBody>
          <a:bodyPr wrap="square">
            <a:spAutoFit/>
          </a:bodyPr>
          <a:lstStyle/>
          <a:p>
            <a:endParaRPr lang="en-US" sz="2800" baseline="0" dirty="0">
              <a:latin typeface="Arial" panose="020B0604020202020204" pitchFamily="34" charset="0"/>
              <a:cs typeface="Arial" panose="020B0604020202020204" pitchFamily="34" charset="0"/>
            </a:endParaRPr>
          </a:p>
          <a:p>
            <a:r>
              <a:rPr lang="en-US" sz="2600" b="1" baseline="0" dirty="0">
                <a:latin typeface="Arial"/>
                <a:cs typeface="Arial"/>
              </a:rPr>
              <a:t>Fig 4.</a:t>
            </a:r>
            <a:r>
              <a:rPr lang="en-US" sz="2600" baseline="0" dirty="0">
                <a:latin typeface="Arial"/>
                <a:cs typeface="Arial"/>
              </a:rPr>
              <a:t> Distribution of </a:t>
            </a:r>
            <a:r>
              <a:rPr lang="en-US" sz="2600" baseline="0" dirty="0" err="1">
                <a:latin typeface="Arial"/>
                <a:cs typeface="Arial"/>
              </a:rPr>
              <a:t>submesoscale</a:t>
            </a:r>
            <a:r>
              <a:rPr lang="en-US" sz="2600" baseline="0" dirty="0">
                <a:latin typeface="Arial"/>
                <a:cs typeface="Arial"/>
              </a:rPr>
              <a:t> eddies (diameter &lt; 10 km) in the Bermuda analysis region. Concentrations were scaled by 5 because model output is in 5-day intervals.</a:t>
            </a:r>
            <a:endParaRPr lang="en-US" sz="2600" b="1" baseline="0" dirty="0">
              <a:latin typeface="Arial"/>
              <a:cs typeface="Arial"/>
            </a:endParaRPr>
          </a:p>
          <a:p>
            <a:endParaRPr lang="en-US" sz="2800" b="1" baseline="0" dirty="0">
              <a:latin typeface="Arial"/>
              <a:cs typeface="Arial"/>
            </a:endParaRPr>
          </a:p>
          <a:p>
            <a:endParaRPr lang="en-US" sz="2800" b="1" dirty="0">
              <a:latin typeface="Arial" panose="020B0604020202020204" pitchFamily="34" charset="0"/>
              <a:cs typeface="Arial" panose="020B0604020202020204" pitchFamily="34" charset="0"/>
            </a:endParaRPr>
          </a:p>
        </p:txBody>
      </p:sp>
      <p:sp>
        <p:nvSpPr>
          <p:cNvPr id="123" name="Rectangle 122">
            <a:extLst>
              <a:ext uri="{FF2B5EF4-FFF2-40B4-BE49-F238E27FC236}">
                <a16:creationId xmlns:a16="http://schemas.microsoft.com/office/drawing/2014/main" id="{37C93A76-8597-1444-AC4C-498A4F33BA3A}"/>
              </a:ext>
            </a:extLst>
          </p:cNvPr>
          <p:cNvSpPr/>
          <p:nvPr/>
        </p:nvSpPr>
        <p:spPr>
          <a:xfrm>
            <a:off x="30200917" y="18499159"/>
            <a:ext cx="13158655" cy="2092881"/>
          </a:xfrm>
          <a:prstGeom prst="rect">
            <a:avLst/>
          </a:prstGeom>
        </p:spPr>
        <p:txBody>
          <a:bodyPr wrap="square">
            <a:spAutoFit/>
          </a:bodyPr>
          <a:lstStyle/>
          <a:p>
            <a:r>
              <a:rPr lang="en-US" sz="2600" b="1" baseline="0" dirty="0">
                <a:latin typeface="Arial" panose="020B0604020202020204" pitchFamily="34" charset="0"/>
                <a:cs typeface="Arial" panose="020B0604020202020204" pitchFamily="34" charset="0"/>
              </a:rPr>
              <a:t>Fig. 5. </a:t>
            </a:r>
            <a:r>
              <a:rPr lang="en-US" sz="2600" baseline="0" dirty="0">
                <a:latin typeface="Arial" panose="020B0604020202020204" pitchFamily="34" charset="0"/>
                <a:cs typeface="Arial" panose="020B0604020202020204" pitchFamily="34" charset="0"/>
              </a:rPr>
              <a:t>(a) shows the concentration of cyclonic eddies from the ROMS model in a 10º by 10º grid around Bermuda. (b) shows the concentration of cyclonic eddies from satellite data analysis, and (c) shows the normalized difference between the two. (d) - (f) show the same visualizations for anticyclonic eddies. Because the model output is in 5-day intervals while satellite data is collected daily, model concentrations were scaled by 5.</a:t>
            </a:r>
          </a:p>
        </p:txBody>
      </p:sp>
      <p:sp>
        <p:nvSpPr>
          <p:cNvPr id="124" name="Rectangle 123">
            <a:extLst>
              <a:ext uri="{FF2B5EF4-FFF2-40B4-BE49-F238E27FC236}">
                <a16:creationId xmlns:a16="http://schemas.microsoft.com/office/drawing/2014/main" id="{A93B9358-9B44-1641-8024-F19E1239A960}"/>
              </a:ext>
            </a:extLst>
          </p:cNvPr>
          <p:cNvSpPr/>
          <p:nvPr/>
        </p:nvSpPr>
        <p:spPr>
          <a:xfrm>
            <a:off x="15486049" y="29073778"/>
            <a:ext cx="5746320" cy="2041585"/>
          </a:xfrm>
          <a:prstGeom prst="rect">
            <a:avLst/>
          </a:prstGeom>
        </p:spPr>
        <p:txBody>
          <a:bodyPr wrap="square">
            <a:spAutoFit/>
          </a:bodyPr>
          <a:lstStyle/>
          <a:p>
            <a:endParaRPr lang="en-US" sz="2800" baseline="0" dirty="0">
              <a:latin typeface="Arial" panose="020B0604020202020204" pitchFamily="34" charset="0"/>
              <a:cs typeface="Arial" panose="020B0604020202020204" pitchFamily="34" charset="0"/>
            </a:endParaRPr>
          </a:p>
          <a:p>
            <a:r>
              <a:rPr lang="en-US" sz="2600" b="1" baseline="0" dirty="0">
                <a:latin typeface="Arial" panose="020B0604020202020204" pitchFamily="34" charset="0"/>
                <a:cs typeface="Arial" panose="020B0604020202020204" pitchFamily="34" charset="0"/>
              </a:rPr>
              <a:t>Fig 3</a:t>
            </a:r>
            <a:r>
              <a:rPr lang="en-US" sz="2600" baseline="0" dirty="0">
                <a:latin typeface="Arial" panose="020B0604020202020204" pitchFamily="34" charset="0"/>
                <a:cs typeface="Arial" panose="020B0604020202020204" pitchFamily="34" charset="0"/>
              </a:rPr>
              <a:t>. (a) cyclonic and (b) anticyclonic eddy radius distributions.</a:t>
            </a:r>
          </a:p>
          <a:p>
            <a:endParaRPr lang="en-US" sz="2800" b="1" baseline="0" dirty="0">
              <a:latin typeface="Arial"/>
              <a:cs typeface="Arial"/>
            </a:endParaRPr>
          </a:p>
          <a:p>
            <a:endParaRPr lang="en-US" sz="2800" b="1" dirty="0">
              <a:latin typeface="Arial" panose="020B0604020202020204" pitchFamily="34" charset="0"/>
              <a:cs typeface="Arial" panose="020B0604020202020204" pitchFamily="34" charset="0"/>
            </a:endParaRPr>
          </a:p>
        </p:txBody>
      </p:sp>
      <p:sp>
        <p:nvSpPr>
          <p:cNvPr id="126" name="Rectangle 125">
            <a:extLst>
              <a:ext uri="{FF2B5EF4-FFF2-40B4-BE49-F238E27FC236}">
                <a16:creationId xmlns:a16="http://schemas.microsoft.com/office/drawing/2014/main" id="{98746C5B-C06D-2544-BA77-125CA64D006C}"/>
              </a:ext>
            </a:extLst>
          </p:cNvPr>
          <p:cNvSpPr/>
          <p:nvPr/>
        </p:nvSpPr>
        <p:spPr>
          <a:xfrm>
            <a:off x="15670704" y="19278874"/>
            <a:ext cx="835440" cy="553998"/>
          </a:xfrm>
          <a:prstGeom prst="rect">
            <a:avLst/>
          </a:prstGeom>
        </p:spPr>
        <p:txBody>
          <a:bodyPr wrap="square">
            <a:spAutoFit/>
          </a:bodyPr>
          <a:lstStyle/>
          <a:p>
            <a:r>
              <a:rPr lang="en-US" sz="3000" b="1" baseline="0" dirty="0">
                <a:latin typeface="Arial" panose="020B0604020202020204" pitchFamily="34" charset="0"/>
                <a:cs typeface="Arial" panose="020B0604020202020204" pitchFamily="34" charset="0"/>
              </a:rPr>
              <a:t>(a)</a:t>
            </a:r>
            <a:endParaRPr lang="en-US" sz="3000" baseline="0" dirty="0">
              <a:latin typeface="Arial" panose="020B0604020202020204" pitchFamily="34" charset="0"/>
              <a:cs typeface="Arial" panose="020B0604020202020204" pitchFamily="34" charset="0"/>
            </a:endParaRPr>
          </a:p>
        </p:txBody>
      </p:sp>
      <p:sp>
        <p:nvSpPr>
          <p:cNvPr id="127" name="Rectangle 126">
            <a:extLst>
              <a:ext uri="{FF2B5EF4-FFF2-40B4-BE49-F238E27FC236}">
                <a16:creationId xmlns:a16="http://schemas.microsoft.com/office/drawing/2014/main" id="{19EF29E3-6D59-454E-B41A-C2F3366D5D7C}"/>
              </a:ext>
            </a:extLst>
          </p:cNvPr>
          <p:cNvSpPr/>
          <p:nvPr/>
        </p:nvSpPr>
        <p:spPr>
          <a:xfrm>
            <a:off x="15798369" y="24717894"/>
            <a:ext cx="835440" cy="553998"/>
          </a:xfrm>
          <a:prstGeom prst="rect">
            <a:avLst/>
          </a:prstGeom>
        </p:spPr>
        <p:txBody>
          <a:bodyPr wrap="square">
            <a:spAutoFit/>
          </a:bodyPr>
          <a:lstStyle/>
          <a:p>
            <a:r>
              <a:rPr lang="en-US" sz="3000" b="1" baseline="0" dirty="0">
                <a:latin typeface="Arial" panose="020B0604020202020204" pitchFamily="34" charset="0"/>
                <a:cs typeface="Arial" panose="020B0604020202020204" pitchFamily="34" charset="0"/>
              </a:rPr>
              <a:t>(b)</a:t>
            </a:r>
            <a:endParaRPr lang="en-US" sz="3000" baseline="0" dirty="0">
              <a:latin typeface="Arial" panose="020B0604020202020204" pitchFamily="34" charset="0"/>
              <a:cs typeface="Arial" panose="020B0604020202020204" pitchFamily="34" charset="0"/>
            </a:endParaRPr>
          </a:p>
        </p:txBody>
      </p:sp>
      <p:sp>
        <p:nvSpPr>
          <p:cNvPr id="129" name="Rectangle 128">
            <a:extLst>
              <a:ext uri="{FF2B5EF4-FFF2-40B4-BE49-F238E27FC236}">
                <a16:creationId xmlns:a16="http://schemas.microsoft.com/office/drawing/2014/main" id="{A4488BD1-5B04-364A-A12B-BD869B967514}"/>
              </a:ext>
            </a:extLst>
          </p:cNvPr>
          <p:cNvSpPr/>
          <p:nvPr/>
        </p:nvSpPr>
        <p:spPr>
          <a:xfrm>
            <a:off x="33275440" y="6388570"/>
            <a:ext cx="835440" cy="553998"/>
          </a:xfrm>
          <a:prstGeom prst="rect">
            <a:avLst/>
          </a:prstGeom>
        </p:spPr>
        <p:txBody>
          <a:bodyPr wrap="square">
            <a:spAutoFit/>
          </a:bodyPr>
          <a:lstStyle/>
          <a:p>
            <a:r>
              <a:rPr lang="en-US" sz="3000" b="1" baseline="0" dirty="0">
                <a:latin typeface="Arial" panose="020B0604020202020204" pitchFamily="34" charset="0"/>
                <a:cs typeface="Arial" panose="020B0604020202020204" pitchFamily="34" charset="0"/>
              </a:rPr>
              <a:t>(a)</a:t>
            </a:r>
            <a:endParaRPr lang="en-US" sz="3000" baseline="0" dirty="0">
              <a:latin typeface="Arial" panose="020B0604020202020204" pitchFamily="34" charset="0"/>
              <a:cs typeface="Arial" panose="020B0604020202020204" pitchFamily="34" charset="0"/>
            </a:endParaRPr>
          </a:p>
        </p:txBody>
      </p:sp>
      <p:sp>
        <p:nvSpPr>
          <p:cNvPr id="131" name="Rectangle 130">
            <a:extLst>
              <a:ext uri="{FF2B5EF4-FFF2-40B4-BE49-F238E27FC236}">
                <a16:creationId xmlns:a16="http://schemas.microsoft.com/office/drawing/2014/main" id="{9F21DEB4-44D8-F64D-BD56-8CA60C4E40C3}"/>
              </a:ext>
            </a:extLst>
          </p:cNvPr>
          <p:cNvSpPr/>
          <p:nvPr/>
        </p:nvSpPr>
        <p:spPr>
          <a:xfrm>
            <a:off x="37983017" y="6439039"/>
            <a:ext cx="835440" cy="553998"/>
          </a:xfrm>
          <a:prstGeom prst="rect">
            <a:avLst/>
          </a:prstGeom>
        </p:spPr>
        <p:txBody>
          <a:bodyPr wrap="square">
            <a:spAutoFit/>
          </a:bodyPr>
          <a:lstStyle/>
          <a:p>
            <a:r>
              <a:rPr lang="en-US" sz="3000" b="1" baseline="0" dirty="0">
                <a:latin typeface="Arial" panose="020B0604020202020204" pitchFamily="34" charset="0"/>
                <a:cs typeface="Arial" panose="020B0604020202020204" pitchFamily="34" charset="0"/>
              </a:rPr>
              <a:t>(b)</a:t>
            </a:r>
            <a:endParaRPr lang="en-US" sz="3000" baseline="0" dirty="0">
              <a:latin typeface="Arial" panose="020B0604020202020204" pitchFamily="34" charset="0"/>
              <a:cs typeface="Arial" panose="020B0604020202020204" pitchFamily="34" charset="0"/>
            </a:endParaRPr>
          </a:p>
        </p:txBody>
      </p:sp>
      <p:sp>
        <p:nvSpPr>
          <p:cNvPr id="132" name="Rectangle 131">
            <a:extLst>
              <a:ext uri="{FF2B5EF4-FFF2-40B4-BE49-F238E27FC236}">
                <a16:creationId xmlns:a16="http://schemas.microsoft.com/office/drawing/2014/main" id="{F3582CD3-F757-564E-98FB-57347CB4D1DF}"/>
              </a:ext>
            </a:extLst>
          </p:cNvPr>
          <p:cNvSpPr/>
          <p:nvPr/>
        </p:nvSpPr>
        <p:spPr>
          <a:xfrm>
            <a:off x="42706427" y="6405675"/>
            <a:ext cx="835440" cy="553998"/>
          </a:xfrm>
          <a:prstGeom prst="rect">
            <a:avLst/>
          </a:prstGeom>
        </p:spPr>
        <p:txBody>
          <a:bodyPr wrap="square">
            <a:spAutoFit/>
          </a:bodyPr>
          <a:lstStyle/>
          <a:p>
            <a:r>
              <a:rPr lang="en-US" sz="3000" b="1" baseline="0" dirty="0">
                <a:latin typeface="Arial" panose="020B0604020202020204" pitchFamily="34" charset="0"/>
                <a:cs typeface="Arial" panose="020B0604020202020204" pitchFamily="34" charset="0"/>
              </a:rPr>
              <a:t>(c)</a:t>
            </a:r>
            <a:endParaRPr lang="en-US" sz="3000" baseline="0" dirty="0">
              <a:latin typeface="Arial" panose="020B0604020202020204" pitchFamily="34" charset="0"/>
              <a:cs typeface="Arial" panose="020B0604020202020204" pitchFamily="34" charset="0"/>
            </a:endParaRPr>
          </a:p>
        </p:txBody>
      </p:sp>
      <p:sp>
        <p:nvSpPr>
          <p:cNvPr id="133" name="Rectangle 132">
            <a:extLst>
              <a:ext uri="{FF2B5EF4-FFF2-40B4-BE49-F238E27FC236}">
                <a16:creationId xmlns:a16="http://schemas.microsoft.com/office/drawing/2014/main" id="{217D4016-6176-D044-93BF-AE02798DA947}"/>
              </a:ext>
            </a:extLst>
          </p:cNvPr>
          <p:cNvSpPr/>
          <p:nvPr/>
        </p:nvSpPr>
        <p:spPr>
          <a:xfrm>
            <a:off x="33258617" y="12512277"/>
            <a:ext cx="835440" cy="553998"/>
          </a:xfrm>
          <a:prstGeom prst="rect">
            <a:avLst/>
          </a:prstGeom>
        </p:spPr>
        <p:txBody>
          <a:bodyPr wrap="square">
            <a:spAutoFit/>
          </a:bodyPr>
          <a:lstStyle/>
          <a:p>
            <a:r>
              <a:rPr lang="en-US" sz="3000" b="1" baseline="0" dirty="0">
                <a:latin typeface="Arial" panose="020B0604020202020204" pitchFamily="34" charset="0"/>
                <a:cs typeface="Arial" panose="020B0604020202020204" pitchFamily="34" charset="0"/>
              </a:rPr>
              <a:t>(d)</a:t>
            </a:r>
            <a:endParaRPr lang="en-US" sz="3000" baseline="0" dirty="0">
              <a:latin typeface="Arial" panose="020B0604020202020204" pitchFamily="34" charset="0"/>
              <a:cs typeface="Arial" panose="020B0604020202020204" pitchFamily="34" charset="0"/>
            </a:endParaRPr>
          </a:p>
        </p:txBody>
      </p:sp>
      <p:sp>
        <p:nvSpPr>
          <p:cNvPr id="134" name="Rectangle 133">
            <a:extLst>
              <a:ext uri="{FF2B5EF4-FFF2-40B4-BE49-F238E27FC236}">
                <a16:creationId xmlns:a16="http://schemas.microsoft.com/office/drawing/2014/main" id="{090C5228-0904-2043-9AC8-2F5BAA2BF0C1}"/>
              </a:ext>
            </a:extLst>
          </p:cNvPr>
          <p:cNvSpPr/>
          <p:nvPr/>
        </p:nvSpPr>
        <p:spPr>
          <a:xfrm>
            <a:off x="38005779" y="12553841"/>
            <a:ext cx="835440" cy="553998"/>
          </a:xfrm>
          <a:prstGeom prst="rect">
            <a:avLst/>
          </a:prstGeom>
        </p:spPr>
        <p:txBody>
          <a:bodyPr wrap="square">
            <a:spAutoFit/>
          </a:bodyPr>
          <a:lstStyle/>
          <a:p>
            <a:r>
              <a:rPr lang="en-US" sz="3000" b="1" baseline="0" dirty="0">
                <a:latin typeface="Arial" panose="020B0604020202020204" pitchFamily="34" charset="0"/>
                <a:cs typeface="Arial" panose="020B0604020202020204" pitchFamily="34" charset="0"/>
              </a:rPr>
              <a:t>(e)</a:t>
            </a:r>
            <a:endParaRPr lang="en-US" sz="3000" baseline="0" dirty="0">
              <a:latin typeface="Arial" panose="020B0604020202020204" pitchFamily="34" charset="0"/>
              <a:cs typeface="Arial" panose="020B0604020202020204" pitchFamily="34" charset="0"/>
            </a:endParaRPr>
          </a:p>
        </p:txBody>
      </p:sp>
      <p:sp>
        <p:nvSpPr>
          <p:cNvPr id="135" name="Rectangle 134">
            <a:extLst>
              <a:ext uri="{FF2B5EF4-FFF2-40B4-BE49-F238E27FC236}">
                <a16:creationId xmlns:a16="http://schemas.microsoft.com/office/drawing/2014/main" id="{5A155B8D-EA40-DE47-BBD2-FCF8E22CF6AB}"/>
              </a:ext>
            </a:extLst>
          </p:cNvPr>
          <p:cNvSpPr/>
          <p:nvPr/>
        </p:nvSpPr>
        <p:spPr>
          <a:xfrm>
            <a:off x="42655957" y="12536029"/>
            <a:ext cx="835440" cy="553998"/>
          </a:xfrm>
          <a:prstGeom prst="rect">
            <a:avLst/>
          </a:prstGeom>
        </p:spPr>
        <p:txBody>
          <a:bodyPr wrap="square">
            <a:spAutoFit/>
          </a:bodyPr>
          <a:lstStyle/>
          <a:p>
            <a:r>
              <a:rPr lang="en-US" sz="3000" b="1" baseline="0" dirty="0">
                <a:latin typeface="Arial" panose="020B0604020202020204" pitchFamily="34" charset="0"/>
                <a:cs typeface="Arial" panose="020B0604020202020204" pitchFamily="34" charset="0"/>
              </a:rPr>
              <a:t>(f)</a:t>
            </a:r>
            <a:endParaRPr lang="en-US" sz="3000" baseline="0" dirty="0">
              <a:latin typeface="Arial" panose="020B0604020202020204" pitchFamily="34" charset="0"/>
              <a:cs typeface="Arial" panose="020B0604020202020204" pitchFamily="34" charset="0"/>
            </a:endParaRPr>
          </a:p>
        </p:txBody>
      </p:sp>
      <p:pic>
        <p:nvPicPr>
          <p:cNvPr id="15383" name="Picture 15382">
            <a:extLst>
              <a:ext uri="{FF2B5EF4-FFF2-40B4-BE49-F238E27FC236}">
                <a16:creationId xmlns:a16="http://schemas.microsoft.com/office/drawing/2014/main" id="{F980B2AB-C42D-3E47-AC1D-824C3D0980A4}"/>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0111699" y="25857200"/>
            <a:ext cx="13093701" cy="3697045"/>
          </a:xfrm>
          <a:prstGeom prst="rect">
            <a:avLst/>
          </a:prstGeom>
        </p:spPr>
      </p:pic>
      <p:pic>
        <p:nvPicPr>
          <p:cNvPr id="15419" name="Picture 15418">
            <a:extLst>
              <a:ext uri="{FF2B5EF4-FFF2-40B4-BE49-F238E27FC236}">
                <a16:creationId xmlns:a16="http://schemas.microsoft.com/office/drawing/2014/main" id="{4B88C6E5-18E6-604E-8179-5B2FE7D7ECB0}"/>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75611" y="12987161"/>
            <a:ext cx="13449300" cy="9448800"/>
          </a:xfrm>
          <a:prstGeom prst="rect">
            <a:avLst/>
          </a:prstGeom>
        </p:spPr>
      </p:pic>
      <p:pic>
        <p:nvPicPr>
          <p:cNvPr id="15423" name="Picture 15422">
            <a:extLst>
              <a:ext uri="{FF2B5EF4-FFF2-40B4-BE49-F238E27FC236}">
                <a16:creationId xmlns:a16="http://schemas.microsoft.com/office/drawing/2014/main" id="{3E1753E3-6B76-BA45-9119-87840561C3CA}"/>
              </a:ext>
            </a:extLst>
          </p:cNvPr>
          <p:cNvPicPr>
            <a:picLocks noChangeAspect="1"/>
          </p:cNvPicPr>
          <p:nvPr/>
        </p:nvPicPr>
        <p:blipFill rotWithShape="1">
          <a:blip r:embed="rId15">
            <a:extLst>
              <a:ext uri="{28A0092B-C50C-407E-A947-70E740481C1C}">
                <a14:useLocalDpi xmlns:a14="http://schemas.microsoft.com/office/drawing/2010/main" val="0"/>
              </a:ext>
            </a:extLst>
          </a:blip>
          <a:srcRect l="6864"/>
          <a:stretch/>
        </p:blipFill>
        <p:spPr>
          <a:xfrm>
            <a:off x="22217733" y="18250117"/>
            <a:ext cx="6766560" cy="8837420"/>
          </a:xfrm>
          <a:prstGeom prst="rect">
            <a:avLst/>
          </a:prstGeom>
        </p:spPr>
      </p:pic>
      <p:pic>
        <p:nvPicPr>
          <p:cNvPr id="137" name="Picture 136">
            <a:extLst>
              <a:ext uri="{FF2B5EF4-FFF2-40B4-BE49-F238E27FC236}">
                <a16:creationId xmlns:a16="http://schemas.microsoft.com/office/drawing/2014/main" id="{91AF36AA-7C5E-B94F-9ACE-F437721FC3A5}"/>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8430200" y="1921256"/>
            <a:ext cx="4747768" cy="2669346"/>
          </a:xfrm>
          <a:prstGeom prst="rect">
            <a:avLst/>
          </a:prstGeom>
        </p:spPr>
      </p:pic>
    </p:spTree>
    <p:extLst>
      <p:ext uri="{BB962C8B-B14F-4D97-AF65-F5344CB8AC3E}">
        <p14:creationId xmlns:p14="http://schemas.microsoft.com/office/powerpoint/2010/main" val="3619356815"/>
      </p:ext>
    </p:extLst>
  </p:cSld>
  <p:clrMapOvr>
    <a:masterClrMapping/>
  </p:clrMapOvr>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3000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3000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64350</TotalTime>
  <Words>772</Words>
  <Application>Microsoft Macintosh PowerPoint</Application>
  <PresentationFormat>Custom</PresentationFormat>
  <Paragraphs>49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ＭＳ Ｐゴシック</vt:lpstr>
      <vt:lpstr>Arial</vt:lpstr>
      <vt:lpstr>Calibri</vt:lpstr>
      <vt:lpstr>Times New Roman</vt:lpstr>
      <vt:lpstr>Default Design</vt:lpstr>
      <vt:lpstr>PowerPoint Presentation</vt:lpstr>
    </vt:vector>
  </TitlesOfParts>
  <Company>U.S. Federal Government</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Shupe</dc:creator>
  <cp:lastModifiedBy>David Lindo Atichati</cp:lastModifiedBy>
  <cp:revision>1908</cp:revision>
  <cp:lastPrinted>2019-02-20T19:41:06Z</cp:lastPrinted>
  <dcterms:created xsi:type="dcterms:W3CDTF">2011-09-22T20:16:14Z</dcterms:created>
  <dcterms:modified xsi:type="dcterms:W3CDTF">2019-05-23T01:07:29Z</dcterms:modified>
</cp:coreProperties>
</file>